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343" r:id="rId2"/>
    <p:sldId id="344" r:id="rId3"/>
    <p:sldId id="346" r:id="rId4"/>
    <p:sldId id="347" r:id="rId5"/>
    <p:sldId id="367" r:id="rId6"/>
    <p:sldId id="349" r:id="rId7"/>
    <p:sldId id="369" r:id="rId8"/>
    <p:sldId id="370" r:id="rId9"/>
    <p:sldId id="351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8" r:id="rId24"/>
    <p:sldId id="283" r:id="rId25"/>
    <p:sldId id="284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Gowun Batang" pitchFamily="2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T" initials="B" lastIdx="1" clrIdx="0">
    <p:extLst>
      <p:ext uri="{19B8F6BF-5375-455C-9EA6-DF929625EA0E}">
        <p15:presenceInfo xmlns:p15="http://schemas.microsoft.com/office/powerpoint/2012/main" userId="B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333333"/>
    <a:srgbClr val="4D4D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8C691F-5353-4658-A457-0AAF9169D2C4}">
  <a:tblStyle styleId="{138C691F-5353-4658-A457-0AAF9169D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9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11540c824b9_3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11540c824b9_3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 userDrawn="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 userDrawn="1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offee Shop">
            <a:extLst>
              <a:ext uri="{FF2B5EF4-FFF2-40B4-BE49-F238E27FC236}">
                <a16:creationId xmlns:a16="http://schemas.microsoft.com/office/drawing/2014/main" id="{9DAC7AFB-082D-4B68-A7FA-ACAB4F650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6"/>
          <a:stretch/>
        </p:blipFill>
        <p:spPr bwMode="auto">
          <a:xfrm flipH="1">
            <a:off x="5242490" y="24130"/>
            <a:ext cx="2583714" cy="512741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026" name="Picture 2" descr="Coffee Shop">
            <a:extLst>
              <a:ext uri="{FF2B5EF4-FFF2-40B4-BE49-F238E27FC236}">
                <a16:creationId xmlns:a16="http://schemas.microsoft.com/office/drawing/2014/main" id="{E51F099D-A494-44BA-9E80-90C292B5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11" y="0"/>
            <a:ext cx="9144000" cy="51435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80A25D-3F0B-4CF7-AC66-851C6D892224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Additional Image">
            <a:extLst>
              <a:ext uri="{FF2B5EF4-FFF2-40B4-BE49-F238E27FC236}">
                <a16:creationId xmlns:a16="http://schemas.microsoft.com/office/drawing/2014/main" id="{8F175C2F-8EBA-4BD5-BDB0-E7E2000A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62" y="1328239"/>
            <a:ext cx="2532910" cy="38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29;p66">
            <a:extLst>
              <a:ext uri="{FF2B5EF4-FFF2-40B4-BE49-F238E27FC236}">
                <a16:creationId xmlns:a16="http://schemas.microsoft.com/office/drawing/2014/main" id="{4C30926E-7ADE-4DBD-824F-A7F737A04CE9}"/>
              </a:ext>
            </a:extLst>
          </p:cNvPr>
          <p:cNvSpPr txBox="1">
            <a:spLocks/>
          </p:cNvSpPr>
          <p:nvPr/>
        </p:nvSpPr>
        <p:spPr>
          <a:xfrm>
            <a:off x="3159641" y="1615639"/>
            <a:ext cx="2824718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Panda 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Coffee</a:t>
            </a:r>
          </a:p>
        </p:txBody>
      </p:sp>
      <p:cxnSp>
        <p:nvCxnSpPr>
          <p:cNvPr id="19" name="Google Shape;731;p66">
            <a:extLst>
              <a:ext uri="{FF2B5EF4-FFF2-40B4-BE49-F238E27FC236}">
                <a16:creationId xmlns:a16="http://schemas.microsoft.com/office/drawing/2014/main" id="{22C8A580-B90D-4533-8CB6-EFB6553BA61F}"/>
              </a:ext>
            </a:extLst>
          </p:cNvPr>
          <p:cNvCxnSpPr>
            <a:cxnSpLocks/>
          </p:cNvCxnSpPr>
          <p:nvPr/>
        </p:nvCxnSpPr>
        <p:spPr>
          <a:xfrm>
            <a:off x="3404038" y="1464424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31;p66">
            <a:extLst>
              <a:ext uri="{FF2B5EF4-FFF2-40B4-BE49-F238E27FC236}">
                <a16:creationId xmlns:a16="http://schemas.microsoft.com/office/drawing/2014/main" id="{9FA89103-0F8F-4BB8-AEB5-0E63A506BBF3}"/>
              </a:ext>
            </a:extLst>
          </p:cNvPr>
          <p:cNvCxnSpPr>
            <a:cxnSpLocks/>
          </p:cNvCxnSpPr>
          <p:nvPr/>
        </p:nvCxnSpPr>
        <p:spPr>
          <a:xfrm>
            <a:off x="3322751" y="3181773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02B016F-D6EB-4103-AD7A-C5566C28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17" y="2300438"/>
            <a:ext cx="746760" cy="7467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EC9A36-4323-4833-B095-1B789F01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99" y="812668"/>
            <a:ext cx="746760" cy="746760"/>
          </a:xfrm>
          <a:prstGeom prst="rect">
            <a:avLst/>
          </a:prstGeom>
        </p:spPr>
      </p:pic>
      <p:sp>
        <p:nvSpPr>
          <p:cNvPr id="32" name="Google Shape;729;p66">
            <a:extLst>
              <a:ext uri="{FF2B5EF4-FFF2-40B4-BE49-F238E27FC236}">
                <a16:creationId xmlns:a16="http://schemas.microsoft.com/office/drawing/2014/main" id="{F96C725E-2FBD-4911-B6F5-8498CD4CC3B0}"/>
              </a:ext>
            </a:extLst>
          </p:cNvPr>
          <p:cNvSpPr txBox="1">
            <a:spLocks/>
          </p:cNvSpPr>
          <p:nvPr/>
        </p:nvSpPr>
        <p:spPr>
          <a:xfrm>
            <a:off x="3291924" y="4530299"/>
            <a:ext cx="2583714" cy="350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 err="1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김근미</a:t>
            </a:r>
            <a:r>
              <a:rPr lang="en-US" altLang="ko-KR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100" dirty="0" err="1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문재욱</a:t>
            </a:r>
            <a:r>
              <a:rPr lang="en-US" altLang="ko-KR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이지훈</a:t>
            </a:r>
            <a:endParaRPr lang="en-US" altLang="ko-KR" sz="11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11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C8408-61FE-428B-889F-CDBE0F681C75}"/>
              </a:ext>
            </a:extLst>
          </p:cNvPr>
          <p:cNvSpPr txBox="1"/>
          <p:nvPr/>
        </p:nvSpPr>
        <p:spPr>
          <a:xfrm>
            <a:off x="2235471" y="4886517"/>
            <a:ext cx="47548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</a:rPr>
              <a:t>© 2024 Only Coffee Panda(OCP) All rights reserved</a:t>
            </a:r>
            <a:endParaRPr lang="en-US" altLang="ko-KR" sz="9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2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5D2EFD-8520-42C1-B8AA-4C1DC8FC5457}"/>
              </a:ext>
            </a:extLst>
          </p:cNvPr>
          <p:cNvSpPr/>
          <p:nvPr/>
        </p:nvSpPr>
        <p:spPr>
          <a:xfrm>
            <a:off x="3516707" y="3864686"/>
            <a:ext cx="4879806" cy="1177674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9F953A-91E5-4CDD-A3AE-8BCCEB66EBDD}"/>
              </a:ext>
            </a:extLst>
          </p:cNvPr>
          <p:cNvSpPr/>
          <p:nvPr/>
        </p:nvSpPr>
        <p:spPr>
          <a:xfrm>
            <a:off x="937770" y="4002752"/>
            <a:ext cx="1805430" cy="925948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2247180-8D08-420F-90EF-1AD315BA5C1D}"/>
              </a:ext>
            </a:extLst>
          </p:cNvPr>
          <p:cNvSpPr txBox="1"/>
          <p:nvPr/>
        </p:nvSpPr>
        <p:spPr>
          <a:xfrm>
            <a:off x="3857047" y="3543966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메뉴 상세조회</a:t>
            </a:r>
            <a:r>
              <a:rPr lang="en-US" altLang="ko-KR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장바구니 담기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B19941-52CE-475A-891D-5F3AA0FC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4" y="788795"/>
            <a:ext cx="2409940" cy="31530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EA3997-ECD3-4B7E-9465-E38494ECFBCD}"/>
              </a:ext>
            </a:extLst>
          </p:cNvPr>
          <p:cNvSpPr/>
          <p:nvPr/>
        </p:nvSpPr>
        <p:spPr>
          <a:xfrm>
            <a:off x="1596249" y="3593348"/>
            <a:ext cx="483164" cy="301569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oogle Shape;803;p71">
            <a:extLst>
              <a:ext uri="{FF2B5EF4-FFF2-40B4-BE49-F238E27FC236}">
                <a16:creationId xmlns:a16="http://schemas.microsoft.com/office/drawing/2014/main" id="{50959FE6-F4AA-43AA-9794-658045C68DDE}"/>
              </a:ext>
            </a:extLst>
          </p:cNvPr>
          <p:cNvGrpSpPr/>
          <p:nvPr/>
        </p:nvGrpSpPr>
        <p:grpSpPr>
          <a:xfrm>
            <a:off x="3513268" y="3529736"/>
            <a:ext cx="343000" cy="254400"/>
            <a:chOff x="1026925" y="2088650"/>
            <a:chExt cx="343000" cy="254400"/>
          </a:xfrm>
        </p:grpSpPr>
        <p:sp>
          <p:nvSpPr>
            <p:cNvPr id="31" name="Google Shape;804;p71">
              <a:extLst>
                <a:ext uri="{FF2B5EF4-FFF2-40B4-BE49-F238E27FC236}">
                  <a16:creationId xmlns:a16="http://schemas.microsoft.com/office/drawing/2014/main" id="{BE7FBD22-341F-4D8C-BA23-FB73BA789D11}"/>
                </a:ext>
              </a:extLst>
            </p:cNvPr>
            <p:cNvSpPr/>
            <p:nvPr/>
          </p:nvSpPr>
          <p:spPr>
            <a:xfrm>
              <a:off x="1026925" y="2088650"/>
              <a:ext cx="343000" cy="254400"/>
            </a:xfrm>
            <a:custGeom>
              <a:avLst/>
              <a:gdLst/>
              <a:ahLst/>
              <a:cxnLst/>
              <a:rect l="l" t="t" r="r" b="b"/>
              <a:pathLst>
                <a:path w="13720" h="10176" extrusionOk="0">
                  <a:moveTo>
                    <a:pt x="11477" y="8793"/>
                  </a:moveTo>
                  <a:lnTo>
                    <a:pt x="11477" y="9652"/>
                  </a:lnTo>
                  <a:lnTo>
                    <a:pt x="6135" y="9652"/>
                  </a:lnTo>
                  <a:lnTo>
                    <a:pt x="6135" y="8793"/>
                  </a:lnTo>
                  <a:close/>
                  <a:moveTo>
                    <a:pt x="4148" y="0"/>
                  </a:moveTo>
                  <a:cubicBezTo>
                    <a:pt x="4001" y="0"/>
                    <a:pt x="3893" y="121"/>
                    <a:pt x="3893" y="255"/>
                  </a:cubicBezTo>
                  <a:cubicBezTo>
                    <a:pt x="3893" y="1826"/>
                    <a:pt x="4336" y="3168"/>
                    <a:pt x="4765" y="4470"/>
                  </a:cubicBezTo>
                  <a:cubicBezTo>
                    <a:pt x="5195" y="5800"/>
                    <a:pt x="5612" y="7047"/>
                    <a:pt x="5612" y="8538"/>
                  </a:cubicBezTo>
                  <a:lnTo>
                    <a:pt x="5612" y="8631"/>
                  </a:lnTo>
                  <a:lnTo>
                    <a:pt x="1141" y="4538"/>
                  </a:lnTo>
                  <a:cubicBezTo>
                    <a:pt x="618" y="4054"/>
                    <a:pt x="577" y="3235"/>
                    <a:pt x="1061" y="2712"/>
                  </a:cubicBezTo>
                  <a:cubicBezTo>
                    <a:pt x="1317" y="2434"/>
                    <a:pt x="1667" y="2293"/>
                    <a:pt x="2018" y="2293"/>
                  </a:cubicBezTo>
                  <a:cubicBezTo>
                    <a:pt x="2329" y="2293"/>
                    <a:pt x="2640" y="2404"/>
                    <a:pt x="2886" y="2632"/>
                  </a:cubicBezTo>
                  <a:lnTo>
                    <a:pt x="3115" y="2832"/>
                  </a:lnTo>
                  <a:cubicBezTo>
                    <a:pt x="3167" y="2878"/>
                    <a:pt x="3231" y="2902"/>
                    <a:pt x="3295" y="2902"/>
                  </a:cubicBezTo>
                  <a:cubicBezTo>
                    <a:pt x="3362" y="2902"/>
                    <a:pt x="3429" y="2875"/>
                    <a:pt x="3477" y="2819"/>
                  </a:cubicBezTo>
                  <a:cubicBezTo>
                    <a:pt x="3571" y="2712"/>
                    <a:pt x="3571" y="2551"/>
                    <a:pt x="3464" y="2456"/>
                  </a:cubicBezTo>
                  <a:lnTo>
                    <a:pt x="3235" y="2242"/>
                  </a:lnTo>
                  <a:cubicBezTo>
                    <a:pt x="2889" y="1927"/>
                    <a:pt x="2454" y="1772"/>
                    <a:pt x="2021" y="1772"/>
                  </a:cubicBezTo>
                  <a:cubicBezTo>
                    <a:pt x="1530" y="1772"/>
                    <a:pt x="1041" y="1971"/>
                    <a:pt x="685" y="2363"/>
                  </a:cubicBezTo>
                  <a:cubicBezTo>
                    <a:pt x="1" y="3101"/>
                    <a:pt x="54" y="4242"/>
                    <a:pt x="792" y="4914"/>
                  </a:cubicBezTo>
                  <a:lnTo>
                    <a:pt x="5612" y="9329"/>
                  </a:lnTo>
                  <a:lnTo>
                    <a:pt x="5612" y="9907"/>
                  </a:lnTo>
                  <a:cubicBezTo>
                    <a:pt x="5612" y="10054"/>
                    <a:pt x="5732" y="10176"/>
                    <a:pt x="5866" y="10176"/>
                  </a:cubicBezTo>
                  <a:lnTo>
                    <a:pt x="11733" y="10176"/>
                  </a:lnTo>
                  <a:cubicBezTo>
                    <a:pt x="11880" y="10176"/>
                    <a:pt x="11987" y="10054"/>
                    <a:pt x="11987" y="9907"/>
                  </a:cubicBezTo>
                  <a:lnTo>
                    <a:pt x="11987" y="8538"/>
                  </a:lnTo>
                  <a:cubicBezTo>
                    <a:pt x="11987" y="7047"/>
                    <a:pt x="12404" y="5800"/>
                    <a:pt x="12847" y="4470"/>
                  </a:cubicBezTo>
                  <a:cubicBezTo>
                    <a:pt x="13276" y="3168"/>
                    <a:pt x="13720" y="1826"/>
                    <a:pt x="13720" y="255"/>
                  </a:cubicBezTo>
                  <a:cubicBezTo>
                    <a:pt x="13720" y="121"/>
                    <a:pt x="13598" y="0"/>
                    <a:pt x="13464" y="0"/>
                  </a:cubicBezTo>
                  <a:lnTo>
                    <a:pt x="12028" y="0"/>
                  </a:lnTo>
                  <a:cubicBezTo>
                    <a:pt x="11880" y="0"/>
                    <a:pt x="11760" y="121"/>
                    <a:pt x="11760" y="255"/>
                  </a:cubicBezTo>
                  <a:cubicBezTo>
                    <a:pt x="11760" y="403"/>
                    <a:pt x="11880" y="511"/>
                    <a:pt x="12028" y="511"/>
                  </a:cubicBezTo>
                  <a:lnTo>
                    <a:pt x="13196" y="511"/>
                  </a:lnTo>
                  <a:cubicBezTo>
                    <a:pt x="13156" y="1880"/>
                    <a:pt x="12766" y="3061"/>
                    <a:pt x="12350" y="4309"/>
                  </a:cubicBezTo>
                  <a:cubicBezTo>
                    <a:pt x="11948" y="5544"/>
                    <a:pt x="11531" y="6820"/>
                    <a:pt x="11477" y="8270"/>
                  </a:cubicBezTo>
                  <a:lnTo>
                    <a:pt x="6122" y="8270"/>
                  </a:lnTo>
                  <a:cubicBezTo>
                    <a:pt x="6081" y="6820"/>
                    <a:pt x="5665" y="5544"/>
                    <a:pt x="5263" y="4309"/>
                  </a:cubicBezTo>
                  <a:cubicBezTo>
                    <a:pt x="4846" y="3061"/>
                    <a:pt x="4457" y="1880"/>
                    <a:pt x="4416" y="511"/>
                  </a:cubicBezTo>
                  <a:lnTo>
                    <a:pt x="10994" y="511"/>
                  </a:lnTo>
                  <a:cubicBezTo>
                    <a:pt x="11128" y="511"/>
                    <a:pt x="11250" y="403"/>
                    <a:pt x="11250" y="255"/>
                  </a:cubicBezTo>
                  <a:cubicBezTo>
                    <a:pt x="11250" y="121"/>
                    <a:pt x="11128" y="0"/>
                    <a:pt x="10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5;p71">
              <a:extLst>
                <a:ext uri="{FF2B5EF4-FFF2-40B4-BE49-F238E27FC236}">
                  <a16:creationId xmlns:a16="http://schemas.microsoft.com/office/drawing/2014/main" id="{F862CA85-9B3D-45CF-9641-06BE3398D758}"/>
                </a:ext>
              </a:extLst>
            </p:cNvPr>
            <p:cNvSpPr/>
            <p:nvPr/>
          </p:nvSpPr>
          <p:spPr>
            <a:xfrm>
              <a:off x="1159475" y="2148375"/>
              <a:ext cx="174875" cy="134275"/>
            </a:xfrm>
            <a:custGeom>
              <a:avLst/>
              <a:gdLst/>
              <a:ahLst/>
              <a:cxnLst/>
              <a:rect l="l" t="t" r="r" b="b"/>
              <a:pathLst>
                <a:path w="6995" h="5371" extrusionOk="0">
                  <a:moveTo>
                    <a:pt x="3505" y="511"/>
                  </a:moveTo>
                  <a:cubicBezTo>
                    <a:pt x="3840" y="511"/>
                    <a:pt x="3988" y="604"/>
                    <a:pt x="4189" y="712"/>
                  </a:cubicBezTo>
                  <a:cubicBezTo>
                    <a:pt x="4403" y="846"/>
                    <a:pt x="4645" y="994"/>
                    <a:pt x="5128" y="994"/>
                  </a:cubicBezTo>
                  <a:cubicBezTo>
                    <a:pt x="5706" y="994"/>
                    <a:pt x="5934" y="887"/>
                    <a:pt x="6216" y="739"/>
                  </a:cubicBezTo>
                  <a:cubicBezTo>
                    <a:pt x="6256" y="726"/>
                    <a:pt x="6297" y="712"/>
                    <a:pt x="6336" y="685"/>
                  </a:cubicBezTo>
                  <a:lnTo>
                    <a:pt x="6336" y="685"/>
                  </a:lnTo>
                  <a:cubicBezTo>
                    <a:pt x="6256" y="994"/>
                    <a:pt x="6162" y="1290"/>
                    <a:pt x="6068" y="1598"/>
                  </a:cubicBezTo>
                  <a:cubicBezTo>
                    <a:pt x="5733" y="2618"/>
                    <a:pt x="5384" y="3679"/>
                    <a:pt x="5223" y="4846"/>
                  </a:cubicBezTo>
                  <a:lnTo>
                    <a:pt x="1772" y="4846"/>
                  </a:lnTo>
                  <a:cubicBezTo>
                    <a:pt x="1625" y="3679"/>
                    <a:pt x="1276" y="2618"/>
                    <a:pt x="940" y="1598"/>
                  </a:cubicBezTo>
                  <a:cubicBezTo>
                    <a:pt x="833" y="1290"/>
                    <a:pt x="752" y="994"/>
                    <a:pt x="672" y="685"/>
                  </a:cubicBezTo>
                  <a:lnTo>
                    <a:pt x="672" y="685"/>
                  </a:lnTo>
                  <a:cubicBezTo>
                    <a:pt x="712" y="712"/>
                    <a:pt x="752" y="726"/>
                    <a:pt x="793" y="739"/>
                  </a:cubicBezTo>
                  <a:cubicBezTo>
                    <a:pt x="1074" y="887"/>
                    <a:pt x="1303" y="994"/>
                    <a:pt x="1867" y="994"/>
                  </a:cubicBezTo>
                  <a:cubicBezTo>
                    <a:pt x="2350" y="994"/>
                    <a:pt x="2605" y="846"/>
                    <a:pt x="2819" y="712"/>
                  </a:cubicBezTo>
                  <a:cubicBezTo>
                    <a:pt x="3007" y="604"/>
                    <a:pt x="3168" y="511"/>
                    <a:pt x="3505" y="511"/>
                  </a:cubicBezTo>
                  <a:close/>
                  <a:moveTo>
                    <a:pt x="3505" y="1"/>
                  </a:moveTo>
                  <a:cubicBezTo>
                    <a:pt x="3021" y="1"/>
                    <a:pt x="2780" y="148"/>
                    <a:pt x="2551" y="269"/>
                  </a:cubicBezTo>
                  <a:cubicBezTo>
                    <a:pt x="2363" y="390"/>
                    <a:pt x="2216" y="484"/>
                    <a:pt x="1867" y="484"/>
                  </a:cubicBezTo>
                  <a:cubicBezTo>
                    <a:pt x="1423" y="484"/>
                    <a:pt x="1262" y="404"/>
                    <a:pt x="1021" y="282"/>
                  </a:cubicBezTo>
                  <a:cubicBezTo>
                    <a:pt x="860" y="202"/>
                    <a:pt x="659" y="108"/>
                    <a:pt x="363" y="14"/>
                  </a:cubicBezTo>
                  <a:cubicBezTo>
                    <a:pt x="334" y="5"/>
                    <a:pt x="304" y="1"/>
                    <a:pt x="275" y="1"/>
                  </a:cubicBezTo>
                  <a:cubicBezTo>
                    <a:pt x="213" y="1"/>
                    <a:pt x="154" y="22"/>
                    <a:pt x="108" y="67"/>
                  </a:cubicBezTo>
                  <a:cubicBezTo>
                    <a:pt x="27" y="135"/>
                    <a:pt x="0" y="243"/>
                    <a:pt x="27" y="323"/>
                  </a:cubicBezTo>
                  <a:cubicBezTo>
                    <a:pt x="68" y="430"/>
                    <a:pt x="95" y="538"/>
                    <a:pt x="122" y="645"/>
                  </a:cubicBezTo>
                  <a:cubicBezTo>
                    <a:pt x="215" y="1007"/>
                    <a:pt x="323" y="1383"/>
                    <a:pt x="444" y="1759"/>
                  </a:cubicBezTo>
                  <a:cubicBezTo>
                    <a:pt x="793" y="2820"/>
                    <a:pt x="1155" y="3921"/>
                    <a:pt x="1289" y="5142"/>
                  </a:cubicBezTo>
                  <a:cubicBezTo>
                    <a:pt x="1303" y="5263"/>
                    <a:pt x="1410" y="5370"/>
                    <a:pt x="1545" y="5370"/>
                  </a:cubicBezTo>
                  <a:lnTo>
                    <a:pt x="5450" y="5370"/>
                  </a:lnTo>
                  <a:cubicBezTo>
                    <a:pt x="5585" y="5370"/>
                    <a:pt x="5692" y="5263"/>
                    <a:pt x="5719" y="5142"/>
                  </a:cubicBezTo>
                  <a:cubicBezTo>
                    <a:pt x="5853" y="3921"/>
                    <a:pt x="6202" y="2820"/>
                    <a:pt x="6551" y="1759"/>
                  </a:cubicBezTo>
                  <a:cubicBezTo>
                    <a:pt x="6685" y="1383"/>
                    <a:pt x="6780" y="1007"/>
                    <a:pt x="6887" y="645"/>
                  </a:cubicBezTo>
                  <a:lnTo>
                    <a:pt x="6968" y="323"/>
                  </a:lnTo>
                  <a:cubicBezTo>
                    <a:pt x="6995" y="243"/>
                    <a:pt x="6968" y="135"/>
                    <a:pt x="6900" y="67"/>
                  </a:cubicBezTo>
                  <a:cubicBezTo>
                    <a:pt x="6855" y="22"/>
                    <a:pt x="6796" y="1"/>
                    <a:pt x="6733" y="1"/>
                  </a:cubicBezTo>
                  <a:cubicBezTo>
                    <a:pt x="6705" y="1"/>
                    <a:pt x="6675" y="5"/>
                    <a:pt x="6646" y="14"/>
                  </a:cubicBezTo>
                  <a:cubicBezTo>
                    <a:pt x="6336" y="108"/>
                    <a:pt x="6149" y="202"/>
                    <a:pt x="5987" y="282"/>
                  </a:cubicBezTo>
                  <a:cubicBezTo>
                    <a:pt x="5733" y="404"/>
                    <a:pt x="5585" y="484"/>
                    <a:pt x="5128" y="484"/>
                  </a:cubicBezTo>
                  <a:cubicBezTo>
                    <a:pt x="4793" y="484"/>
                    <a:pt x="4645" y="390"/>
                    <a:pt x="4444" y="269"/>
                  </a:cubicBezTo>
                  <a:cubicBezTo>
                    <a:pt x="4229" y="148"/>
                    <a:pt x="3974" y="1"/>
                    <a:pt x="3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467A30-4D46-4623-A88E-73545CBE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8" y="705377"/>
            <a:ext cx="5220848" cy="2651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4C0A6A-53D2-483E-81E8-5AB6C5F16649}"/>
              </a:ext>
            </a:extLst>
          </p:cNvPr>
          <p:cNvSpPr txBox="1"/>
          <p:nvPr/>
        </p:nvSpPr>
        <p:spPr>
          <a:xfrm>
            <a:off x="3617384" y="3954410"/>
            <a:ext cx="46702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2. </a:t>
            </a: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기존 장바구니에 동일 메뉴 존재여부확인</a:t>
            </a: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-    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왼쪽 화면에서 장바구니 </a:t>
            </a:r>
            <a:r>
              <a:rPr lang="ko-KR" altLang="en-US" sz="1200" i="0" u="none" strike="noStrike" dirty="0" err="1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추가시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개씩 추가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존재할 경우 장바구니 개수에 수량을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cups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바인딩 하여 추가</a:t>
            </a:r>
            <a:endParaRPr lang="en-US" altLang="ko-KR" sz="12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처음 추가하는 경우 장바구니에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cups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개의 아이템 추가</a:t>
            </a:r>
            <a:endParaRPr lang="ko-KR" altLang="en-US" sz="120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ko-KR" altLang="en-US" sz="1200" b="1" dirty="0">
                <a:latin typeface="Gowun Batang" pitchFamily="2" charset="-127"/>
                <a:ea typeface="Gowun Batang" pitchFamily="2" charset="-127"/>
              </a:rPr>
            </a:br>
            <a:endParaRPr lang="ko-KR" altLang="en-US" sz="1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AE1A5-A97A-44CF-9F8A-BD689761442A}"/>
              </a:ext>
            </a:extLst>
          </p:cNvPr>
          <p:cNvSpPr txBox="1"/>
          <p:nvPr/>
        </p:nvSpPr>
        <p:spPr>
          <a:xfrm>
            <a:off x="1086273" y="4078909"/>
            <a:ext cx="1986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1. </a:t>
            </a: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로그인 여부 확인</a:t>
            </a: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200" u="sng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비회원은 주문 불가</a:t>
            </a:r>
            <a:r>
              <a:rPr lang="en-US" altLang="ko-KR" sz="1200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로그인 창으로 이동</a:t>
            </a:r>
            <a:endParaRPr lang="ko-KR" altLang="en-US" sz="1200" dirty="0"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5419B-BFF5-4EFA-B292-6EAF0234B951}"/>
              </a:ext>
            </a:extLst>
          </p:cNvPr>
          <p:cNvSpPr/>
          <p:nvPr/>
        </p:nvSpPr>
        <p:spPr>
          <a:xfrm>
            <a:off x="8046014" y="2961230"/>
            <a:ext cx="688102" cy="302494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662;p62">
            <a:extLst>
              <a:ext uri="{FF2B5EF4-FFF2-40B4-BE49-F238E27FC236}">
                <a16:creationId xmlns:a16="http://schemas.microsoft.com/office/drawing/2014/main" id="{F7F97D69-C95A-4682-8182-8F05BF13E965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2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F1EC71-440F-40F8-870D-5C697CDA6FAB}"/>
              </a:ext>
            </a:extLst>
          </p:cNvPr>
          <p:cNvSpPr/>
          <p:nvPr/>
        </p:nvSpPr>
        <p:spPr>
          <a:xfrm>
            <a:off x="4899660" y="1989328"/>
            <a:ext cx="4036522" cy="1653554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82DD6AE-20BF-4955-A8D7-4AE38A6C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53" y="3853651"/>
            <a:ext cx="2903628" cy="9828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D27CF8-7068-424D-B17A-9B8A8729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" y="874210"/>
            <a:ext cx="4268437" cy="22927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767D363-6CA5-40A2-B55F-1475D530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759492"/>
            <a:ext cx="2968253" cy="9828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0714A5-BF2C-4A02-AAE4-1204EE11CF01}"/>
              </a:ext>
            </a:extLst>
          </p:cNvPr>
          <p:cNvCxnSpPr/>
          <p:nvPr/>
        </p:nvCxnSpPr>
        <p:spPr>
          <a:xfrm flipV="1">
            <a:off x="4009813" y="1343338"/>
            <a:ext cx="101600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9AE1A5-A97A-44CF-9F8A-BD689761442A}"/>
              </a:ext>
            </a:extLst>
          </p:cNvPr>
          <p:cNvSpPr txBox="1"/>
          <p:nvPr/>
        </p:nvSpPr>
        <p:spPr>
          <a:xfrm>
            <a:off x="4959350" y="1398871"/>
            <a:ext cx="1986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⚠️ 수량 감소 체크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A0E84EF-D370-4B93-B57A-2ED72857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7" y="2041281"/>
            <a:ext cx="3058366" cy="279523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E7B28E-F35F-4E6F-BBA3-5CE052653B14}"/>
              </a:ext>
            </a:extLst>
          </p:cNvPr>
          <p:cNvCxnSpPr>
            <a:cxnSpLocks/>
          </p:cNvCxnSpPr>
          <p:nvPr/>
        </p:nvCxnSpPr>
        <p:spPr>
          <a:xfrm flipV="1">
            <a:off x="4010368" y="4145280"/>
            <a:ext cx="1333792" cy="57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F97CB2-5414-4B6E-A7CD-0C77B0F76137}"/>
              </a:ext>
            </a:extLst>
          </p:cNvPr>
          <p:cNvSpPr txBox="1"/>
          <p:nvPr/>
        </p:nvSpPr>
        <p:spPr>
          <a:xfrm>
            <a:off x="5024588" y="2118629"/>
            <a:ext cx="460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      주문하기 실행 시</a:t>
            </a:r>
            <a:endParaRPr lang="en-US" altLang="ko-KR" sz="1400" b="1" i="0" u="none" strike="noStrike" dirty="0">
              <a:solidFill>
                <a:srgbClr val="233A44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 </a:t>
            </a:r>
            <a:endParaRPr lang="ko-KR" altLang="en-US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 err="1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userorder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400" i="0" u="none" strike="noStrike" dirty="0" err="1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INSERT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cart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DELETE</a:t>
            </a:r>
            <a:endParaRPr lang="en-US" altLang="ko-KR" u="sng" dirty="0">
              <a:solidFill>
                <a:schemeClr val="accent1">
                  <a:lumMod val="50000"/>
                </a:schemeClr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stock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UPDATE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(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카페 재고</a:t>
            </a:r>
            <a:r>
              <a:rPr lang="en-US" altLang="ko-KR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dirty="0">
                <a:latin typeface="Gowun Batang" pitchFamily="2" charset="-127"/>
                <a:ea typeface="Gowun Batang" pitchFamily="2" charset="-127"/>
              </a:rPr>
            </a:b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5" name="Google Shape;619;p59">
            <a:extLst>
              <a:ext uri="{FF2B5EF4-FFF2-40B4-BE49-F238E27FC236}">
                <a16:creationId xmlns:a16="http://schemas.microsoft.com/office/drawing/2014/main" id="{75747DB9-C00F-4F90-A65A-6389FC9E4CD4}"/>
              </a:ext>
            </a:extLst>
          </p:cNvPr>
          <p:cNvGrpSpPr/>
          <p:nvPr/>
        </p:nvGrpSpPr>
        <p:grpSpPr>
          <a:xfrm>
            <a:off x="5024588" y="2018502"/>
            <a:ext cx="405425" cy="371525"/>
            <a:chOff x="7735800" y="1389600"/>
            <a:chExt cx="405425" cy="371525"/>
          </a:xfrm>
        </p:grpSpPr>
        <p:sp>
          <p:nvSpPr>
            <p:cNvPr id="36" name="Google Shape;620;p59">
              <a:extLst>
                <a:ext uri="{FF2B5EF4-FFF2-40B4-BE49-F238E27FC236}">
                  <a16:creationId xmlns:a16="http://schemas.microsoft.com/office/drawing/2014/main" id="{216B90D8-78A2-4A0A-AECA-EEC124164760}"/>
                </a:ext>
              </a:extLst>
            </p:cNvPr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59">
              <a:extLst>
                <a:ext uri="{FF2B5EF4-FFF2-40B4-BE49-F238E27FC236}">
                  <a16:creationId xmlns:a16="http://schemas.microsoft.com/office/drawing/2014/main" id="{C4287FD9-BCCB-4403-B483-1CC303F03A79}"/>
                </a:ext>
              </a:extLst>
            </p:cNvPr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2;p59">
              <a:extLst>
                <a:ext uri="{FF2B5EF4-FFF2-40B4-BE49-F238E27FC236}">
                  <a16:creationId xmlns:a16="http://schemas.microsoft.com/office/drawing/2014/main" id="{E743A627-73BD-4926-BB47-7F30A1688F74}"/>
                </a:ext>
              </a:extLst>
            </p:cNvPr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3;p59">
              <a:extLst>
                <a:ext uri="{FF2B5EF4-FFF2-40B4-BE49-F238E27FC236}">
                  <a16:creationId xmlns:a16="http://schemas.microsoft.com/office/drawing/2014/main" id="{55B87D43-B586-44AA-8BE8-89C279EB84BA}"/>
                </a:ext>
              </a:extLst>
            </p:cNvPr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4;p59">
              <a:extLst>
                <a:ext uri="{FF2B5EF4-FFF2-40B4-BE49-F238E27FC236}">
                  <a16:creationId xmlns:a16="http://schemas.microsoft.com/office/drawing/2014/main" id="{D7D59324-83AA-48FB-B129-49479E062787}"/>
                </a:ext>
              </a:extLst>
            </p:cNvPr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5;p59">
              <a:extLst>
                <a:ext uri="{FF2B5EF4-FFF2-40B4-BE49-F238E27FC236}">
                  <a16:creationId xmlns:a16="http://schemas.microsoft.com/office/drawing/2014/main" id="{672F9516-ECC4-4A4A-BC75-299FBC08C535}"/>
                </a:ext>
              </a:extLst>
            </p:cNvPr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62;p62">
            <a:extLst>
              <a:ext uri="{FF2B5EF4-FFF2-40B4-BE49-F238E27FC236}">
                <a16:creationId xmlns:a16="http://schemas.microsoft.com/office/drawing/2014/main" id="{66C6750A-835E-41A2-B05E-08D3360C7AC6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F77738B3-A534-4AA0-9715-E5279DA7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23" y="810283"/>
            <a:ext cx="5386754" cy="42320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25EE86-6097-4E28-9C73-993C5334C24B}"/>
              </a:ext>
            </a:extLst>
          </p:cNvPr>
          <p:cNvSpPr txBox="1"/>
          <p:nvPr/>
        </p:nvSpPr>
        <p:spPr>
          <a:xfrm>
            <a:off x="5948564" y="3581655"/>
            <a:ext cx="22657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가장 최근 주문건에 대한 영수증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Google Shape;662;p62">
            <a:extLst>
              <a:ext uri="{FF2B5EF4-FFF2-40B4-BE49-F238E27FC236}">
                <a16:creationId xmlns:a16="http://schemas.microsoft.com/office/drawing/2014/main" id="{AF5C67DD-81E3-416E-B4C4-5BD385B180F9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991FAC-2706-48AC-B696-B54D6EFB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56" y="803163"/>
            <a:ext cx="4359487" cy="41863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5C8BC-0D46-41C7-92A8-2B537AFA32CF}"/>
              </a:ext>
            </a:extLst>
          </p:cNvPr>
          <p:cNvSpPr txBox="1"/>
          <p:nvPr/>
        </p:nvSpPr>
        <p:spPr>
          <a:xfrm>
            <a:off x="5426863" y="1502164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특정 날짜 범위로 조회 가능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Google Shape;662;p62">
            <a:extLst>
              <a:ext uri="{FF2B5EF4-FFF2-40B4-BE49-F238E27FC236}">
                <a16:creationId xmlns:a16="http://schemas.microsoft.com/office/drawing/2014/main" id="{C06AAEDB-2F47-4E70-9DE2-5AC31C3DAFB9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EAAE61-6BE4-48B7-B956-178A697F9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4" r="-527" b="18909"/>
          <a:stretch/>
        </p:blipFill>
        <p:spPr bwMode="auto">
          <a:xfrm>
            <a:off x="1017803" y="715460"/>
            <a:ext cx="6677225" cy="4354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5C8BC-0D46-41C7-92A8-2B537AFA32CF}"/>
              </a:ext>
            </a:extLst>
          </p:cNvPr>
          <p:cNvSpPr txBox="1"/>
          <p:nvPr/>
        </p:nvSpPr>
        <p:spPr>
          <a:xfrm>
            <a:off x="6234466" y="3622004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지도 </a:t>
            </a:r>
            <a:r>
              <a:rPr lang="en-US" altLang="ko-KR" sz="11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kakaoMap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API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활용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Google Shape;662;p62">
            <a:extLst>
              <a:ext uri="{FF2B5EF4-FFF2-40B4-BE49-F238E27FC236}">
                <a16:creationId xmlns:a16="http://schemas.microsoft.com/office/drawing/2014/main" id="{19F55029-263A-40D9-8CA6-E40FA29E7170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0347E6-79A7-4537-9D96-BAED4ABA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803575"/>
            <a:ext cx="4991728" cy="36223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85E861-C1C2-4E8E-9D75-168B77A3079A}"/>
              </a:ext>
            </a:extLst>
          </p:cNvPr>
          <p:cNvSpPr/>
          <p:nvPr/>
        </p:nvSpPr>
        <p:spPr>
          <a:xfrm>
            <a:off x="5274426" y="1136268"/>
            <a:ext cx="3666373" cy="3906092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ABD29-7BB4-4930-A547-C0EF7840BABA}"/>
              </a:ext>
            </a:extLst>
          </p:cNvPr>
          <p:cNvSpPr txBox="1"/>
          <p:nvPr/>
        </p:nvSpPr>
        <p:spPr>
          <a:xfrm>
            <a:off x="5274426" y="803163"/>
            <a:ext cx="3205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공지 제목 </a:t>
            </a:r>
            <a:r>
              <a:rPr lang="ko-KR" altLang="en-US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상세 페이지 이동</a:t>
            </a:r>
            <a:endParaRPr lang="en-US" altLang="ko-KR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097B-CAF9-4F99-8CCC-620454FF5ADA}"/>
              </a:ext>
            </a:extLst>
          </p:cNvPr>
          <p:cNvSpPr txBox="1"/>
          <p:nvPr/>
        </p:nvSpPr>
        <p:spPr>
          <a:xfrm>
            <a:off x="3451725" y="4167337"/>
            <a:ext cx="2240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0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페이지네이션</a:t>
            </a:r>
            <a:r>
              <a:rPr lang="ko-KR" altLang="en-US" sz="10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기능 </a:t>
            </a:r>
            <a:endParaRPr lang="en-US" altLang="ko-KR" sz="10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6F1AF8-2E89-4462-8E21-9ED758D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03" y="1246864"/>
            <a:ext cx="3436618" cy="2477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00933C-2028-4A6F-9AC3-758EBDE0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03" y="3816911"/>
            <a:ext cx="1749522" cy="1132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62;p62">
            <a:extLst>
              <a:ext uri="{FF2B5EF4-FFF2-40B4-BE49-F238E27FC236}">
                <a16:creationId xmlns:a16="http://schemas.microsoft.com/office/drawing/2014/main" id="{DABC3075-F2CA-4245-8316-1DCF9FC27755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8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2E60E3C-A846-417D-9C61-2FB6C71F2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t="9754" r="13398" b="24714"/>
          <a:stretch/>
        </p:blipFill>
        <p:spPr bwMode="auto">
          <a:xfrm>
            <a:off x="840938" y="803163"/>
            <a:ext cx="6750815" cy="419114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8" name="Google Shape;662;p62">
            <a:extLst>
              <a:ext uri="{FF2B5EF4-FFF2-40B4-BE49-F238E27FC236}">
                <a16:creationId xmlns:a16="http://schemas.microsoft.com/office/drawing/2014/main" id="{5C7EE97D-677B-428E-B620-6F4B4F9E9A3D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944469-296F-4459-B4F2-97129907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1" y="833642"/>
            <a:ext cx="5198051" cy="24277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744F34-FB71-4B30-81C1-C2BFA9C0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60" y="1289537"/>
            <a:ext cx="5198051" cy="25081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11FF3-8F6F-4A12-9B88-36D865F9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49" y="2047500"/>
            <a:ext cx="5198051" cy="254475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E63805-0842-4D93-A996-165699D4CAAC}"/>
              </a:ext>
            </a:extLst>
          </p:cNvPr>
          <p:cNvSpPr/>
          <p:nvPr/>
        </p:nvSpPr>
        <p:spPr>
          <a:xfrm>
            <a:off x="1188720" y="1259058"/>
            <a:ext cx="963637" cy="294238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C0C4F-2851-476D-BB34-8A509221C3CE}"/>
              </a:ext>
            </a:extLst>
          </p:cNvPr>
          <p:cNvSpPr txBox="1"/>
          <p:nvPr/>
        </p:nvSpPr>
        <p:spPr>
          <a:xfrm>
            <a:off x="5687136" y="803163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순수익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=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매출액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–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비용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B2BC09E-00D8-444D-93CC-826BFB9E0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4410" r="-2027"/>
          <a:stretch/>
        </p:blipFill>
        <p:spPr>
          <a:xfrm>
            <a:off x="197464" y="3206166"/>
            <a:ext cx="6662325" cy="183057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282799-EAB4-40AA-B75E-945AF6D62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" b="51686"/>
          <a:stretch/>
        </p:blipFill>
        <p:spPr>
          <a:xfrm>
            <a:off x="230842" y="683381"/>
            <a:ext cx="6507581" cy="2485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738422" y="2194760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주문 시 실시간으로 재고에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반영되며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DB UPDATE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4AF1-F2BF-47AE-A5F8-27AD801D5913}"/>
              </a:ext>
            </a:extLst>
          </p:cNvPr>
          <p:cNvSpPr txBox="1"/>
          <p:nvPr/>
        </p:nvSpPr>
        <p:spPr>
          <a:xfrm>
            <a:off x="6789833" y="3236036"/>
            <a:ext cx="224054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고객들이 주문 시 실시간으로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메뉴에 해당하는 재고 감소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(ex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아메리카노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잔당 원두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10g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과 물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350ml)</a:t>
            </a:r>
          </a:p>
        </p:txBody>
      </p:sp>
      <p:sp>
        <p:nvSpPr>
          <p:cNvPr id="14" name="Google Shape;662;p62">
            <a:extLst>
              <a:ext uri="{FF2B5EF4-FFF2-40B4-BE49-F238E27FC236}">
                <a16:creationId xmlns:a16="http://schemas.microsoft.com/office/drawing/2014/main" id="{9D98BCB5-FC84-4243-89E0-A0D7F17A8CCB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5C4FE7-882F-4365-B046-AC79A93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" y="1016162"/>
            <a:ext cx="6407834" cy="33444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717323" y="1034626"/>
            <a:ext cx="22405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카페에 </a:t>
            </a:r>
            <a:r>
              <a:rPr lang="ko-KR" altLang="en-US" sz="11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가입되어있는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회원       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목록을 전부 조회 가능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검색도 가능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!</a:t>
            </a:r>
          </a:p>
        </p:txBody>
      </p:sp>
      <p:sp>
        <p:nvSpPr>
          <p:cNvPr id="9" name="Google Shape;662;p62">
            <a:extLst>
              <a:ext uri="{FF2B5EF4-FFF2-40B4-BE49-F238E27FC236}">
                <a16:creationId xmlns:a16="http://schemas.microsoft.com/office/drawing/2014/main" id="{4FB51D10-3FA6-49ED-B9E4-5015986DF52C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0187596A-5FB4-4F02-B7E3-1F56A89A00F2}"/>
              </a:ext>
            </a:extLst>
          </p:cNvPr>
          <p:cNvSpPr txBox="1">
            <a:spLocks/>
          </p:cNvSpPr>
          <p:nvPr/>
        </p:nvSpPr>
        <p:spPr>
          <a:xfrm>
            <a:off x="511212" y="859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목차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Google Shape;664;p62">
            <a:extLst>
              <a:ext uri="{FF2B5EF4-FFF2-40B4-BE49-F238E27FC236}">
                <a16:creationId xmlns:a16="http://schemas.microsoft.com/office/drawing/2014/main" id="{B82E27C5-1D6C-4081-834F-62493AB6A146}"/>
              </a:ext>
            </a:extLst>
          </p:cNvPr>
          <p:cNvSpPr txBox="1">
            <a:spLocks/>
          </p:cNvSpPr>
          <p:nvPr/>
        </p:nvSpPr>
        <p:spPr>
          <a:xfrm>
            <a:off x="721452" y="2141749"/>
            <a:ext cx="2197008" cy="352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판다 커피 소개 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Google Shape;665;p62">
            <a:extLst>
              <a:ext uri="{FF2B5EF4-FFF2-40B4-BE49-F238E27FC236}">
                <a16:creationId xmlns:a16="http://schemas.microsoft.com/office/drawing/2014/main" id="{8E25464C-CC2C-486A-96F3-12B724421CCD}"/>
              </a:ext>
            </a:extLst>
          </p:cNvPr>
          <p:cNvSpPr txBox="1">
            <a:spLocks/>
          </p:cNvSpPr>
          <p:nvPr/>
        </p:nvSpPr>
        <p:spPr>
          <a:xfrm>
            <a:off x="721452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프로젝트 개요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Google Shape;667;p62">
            <a:extLst>
              <a:ext uri="{FF2B5EF4-FFF2-40B4-BE49-F238E27FC236}">
                <a16:creationId xmlns:a16="http://schemas.microsoft.com/office/drawing/2014/main" id="{AD0F642A-372E-46D4-8609-AE93C3E70336}"/>
              </a:ext>
            </a:extLst>
          </p:cNvPr>
          <p:cNvSpPr txBox="1">
            <a:spLocks/>
          </p:cNvSpPr>
          <p:nvPr/>
        </p:nvSpPr>
        <p:spPr>
          <a:xfrm>
            <a:off x="1149432" y="29953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04</a:t>
            </a:r>
          </a:p>
        </p:txBody>
      </p:sp>
      <p:sp>
        <p:nvSpPr>
          <p:cNvPr id="9" name="Google Shape;668;p62">
            <a:extLst>
              <a:ext uri="{FF2B5EF4-FFF2-40B4-BE49-F238E27FC236}">
                <a16:creationId xmlns:a16="http://schemas.microsoft.com/office/drawing/2014/main" id="{265E5139-D839-467B-BAB6-7D15FAEF0739}"/>
              </a:ext>
            </a:extLst>
          </p:cNvPr>
          <p:cNvSpPr txBox="1">
            <a:spLocks/>
          </p:cNvSpPr>
          <p:nvPr/>
        </p:nvSpPr>
        <p:spPr>
          <a:xfrm>
            <a:off x="721452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매출 현황 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재고 관리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등</a:t>
            </a:r>
            <a:endParaRPr lang="en-US" altLang="ko-KR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Google Shape;669;p62">
            <a:extLst>
              <a:ext uri="{FF2B5EF4-FFF2-40B4-BE49-F238E27FC236}">
                <a16:creationId xmlns:a16="http://schemas.microsoft.com/office/drawing/2014/main" id="{E803877A-A4B6-4C95-A40B-E00558599B19}"/>
              </a:ext>
            </a:extLst>
          </p:cNvPr>
          <p:cNvSpPr txBox="1">
            <a:spLocks/>
          </p:cNvSpPr>
          <p:nvPr/>
        </p:nvSpPr>
        <p:spPr>
          <a:xfrm>
            <a:off x="721452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Google Shape;670;p62">
            <a:extLst>
              <a:ext uri="{FF2B5EF4-FFF2-40B4-BE49-F238E27FC236}">
                <a16:creationId xmlns:a16="http://schemas.microsoft.com/office/drawing/2014/main" id="{535FF627-746D-4630-B1D5-F24D1711E334}"/>
              </a:ext>
            </a:extLst>
          </p:cNvPr>
          <p:cNvSpPr txBox="1">
            <a:spLocks/>
          </p:cNvSpPr>
          <p:nvPr/>
        </p:nvSpPr>
        <p:spPr>
          <a:xfrm>
            <a:off x="3763080" y="10280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latin typeface="Gowun Batang" pitchFamily="2" charset="-127"/>
                <a:ea typeface="Gowun Batang" pitchFamily="2" charset="-127"/>
              </a:rPr>
              <a:t>02</a:t>
            </a:r>
          </a:p>
        </p:txBody>
      </p:sp>
      <p:sp>
        <p:nvSpPr>
          <p:cNvPr id="12" name="Google Shape;671;p62">
            <a:extLst>
              <a:ext uri="{FF2B5EF4-FFF2-40B4-BE49-F238E27FC236}">
                <a16:creationId xmlns:a16="http://schemas.microsoft.com/office/drawing/2014/main" id="{5090F539-82D1-4357-89C4-F52F9D227B6C}"/>
              </a:ext>
            </a:extLst>
          </p:cNvPr>
          <p:cNvSpPr txBox="1">
            <a:spLocks/>
          </p:cNvSpPr>
          <p:nvPr/>
        </p:nvSpPr>
        <p:spPr>
          <a:xfrm>
            <a:off x="3335100" y="2160466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en-US" sz="1100" dirty="0">
                <a:latin typeface="Gowun Batang" pitchFamily="2" charset="-127"/>
                <a:ea typeface="Gowun Batang" pitchFamily="2" charset="-127"/>
              </a:rPr>
              <a:t>HTML5, CSS3, JavaScript, </a:t>
            </a:r>
          </a:p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Vue, </a:t>
            </a:r>
            <a:r>
              <a:rPr lang="en-US" sz="1100" dirty="0" err="1">
                <a:latin typeface="Gowun Batang" pitchFamily="2" charset="-127"/>
                <a:ea typeface="Gowun Batang" pitchFamily="2" charset="-127"/>
              </a:rPr>
              <a:t>axios</a:t>
            </a:r>
            <a:r>
              <a:rPr lang="en-US" sz="11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등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..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Google Shape;672;p62">
            <a:extLst>
              <a:ext uri="{FF2B5EF4-FFF2-40B4-BE49-F238E27FC236}">
                <a16:creationId xmlns:a16="http://schemas.microsoft.com/office/drawing/2014/main" id="{BB1252AF-0C9A-4E3E-A902-56F95B97BE20}"/>
              </a:ext>
            </a:extLst>
          </p:cNvPr>
          <p:cNvSpPr txBox="1">
            <a:spLocks/>
          </p:cNvSpPr>
          <p:nvPr/>
        </p:nvSpPr>
        <p:spPr>
          <a:xfrm>
            <a:off x="3335100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사용 기술과 툴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Google Shape;673;p62">
            <a:extLst>
              <a:ext uri="{FF2B5EF4-FFF2-40B4-BE49-F238E27FC236}">
                <a16:creationId xmlns:a16="http://schemas.microsoft.com/office/drawing/2014/main" id="{27C05123-79F6-4686-90C3-33D367B5667A}"/>
              </a:ext>
            </a:extLst>
          </p:cNvPr>
          <p:cNvSpPr txBox="1">
            <a:spLocks/>
          </p:cNvSpPr>
          <p:nvPr/>
        </p:nvSpPr>
        <p:spPr>
          <a:xfrm>
            <a:off x="3763080" y="29905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05</a:t>
            </a:r>
          </a:p>
        </p:txBody>
      </p:sp>
      <p:sp>
        <p:nvSpPr>
          <p:cNvPr id="15" name="Google Shape;674;p62">
            <a:extLst>
              <a:ext uri="{FF2B5EF4-FFF2-40B4-BE49-F238E27FC236}">
                <a16:creationId xmlns:a16="http://schemas.microsoft.com/office/drawing/2014/main" id="{57A161E2-B141-4FAE-8EB0-DA541864A6C9}"/>
              </a:ext>
            </a:extLst>
          </p:cNvPr>
          <p:cNvSpPr txBox="1">
            <a:spLocks/>
          </p:cNvSpPr>
          <p:nvPr/>
        </p:nvSpPr>
        <p:spPr>
          <a:xfrm>
            <a:off x="3335100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메뉴 조회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주문 등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Google Shape;675;p62">
            <a:extLst>
              <a:ext uri="{FF2B5EF4-FFF2-40B4-BE49-F238E27FC236}">
                <a16:creationId xmlns:a16="http://schemas.microsoft.com/office/drawing/2014/main" id="{917E020B-F5CE-43A0-BFF6-97E121014B5A}"/>
              </a:ext>
            </a:extLst>
          </p:cNvPr>
          <p:cNvSpPr txBox="1">
            <a:spLocks/>
          </p:cNvSpPr>
          <p:nvPr/>
        </p:nvSpPr>
        <p:spPr>
          <a:xfrm>
            <a:off x="3335100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altLang="ko-KR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Google Shape;676;p62">
            <a:extLst>
              <a:ext uri="{FF2B5EF4-FFF2-40B4-BE49-F238E27FC236}">
                <a16:creationId xmlns:a16="http://schemas.microsoft.com/office/drawing/2014/main" id="{04033DA3-0956-4F84-942A-6A56EDACC814}"/>
              </a:ext>
            </a:extLst>
          </p:cNvPr>
          <p:cNvSpPr txBox="1">
            <a:spLocks/>
          </p:cNvSpPr>
          <p:nvPr/>
        </p:nvSpPr>
        <p:spPr>
          <a:xfrm>
            <a:off x="6376728" y="10328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03</a:t>
            </a:r>
          </a:p>
        </p:txBody>
      </p:sp>
      <p:sp>
        <p:nvSpPr>
          <p:cNvPr id="18" name="Google Shape;677;p62">
            <a:extLst>
              <a:ext uri="{FF2B5EF4-FFF2-40B4-BE49-F238E27FC236}">
                <a16:creationId xmlns:a16="http://schemas.microsoft.com/office/drawing/2014/main" id="{F67B688F-FC2D-4E23-991F-5283B7320592}"/>
              </a:ext>
            </a:extLst>
          </p:cNvPr>
          <p:cNvSpPr txBox="1">
            <a:spLocks/>
          </p:cNvSpPr>
          <p:nvPr/>
        </p:nvSpPr>
        <p:spPr>
          <a:xfrm>
            <a:off x="5948748" y="2175705"/>
            <a:ext cx="2473800" cy="480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- Table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구조</a:t>
            </a:r>
            <a:endParaRPr lang="en-US" altLang="ko-KR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Google Shape;678;p62">
            <a:extLst>
              <a:ext uri="{FF2B5EF4-FFF2-40B4-BE49-F238E27FC236}">
                <a16:creationId xmlns:a16="http://schemas.microsoft.com/office/drawing/2014/main" id="{E883EA79-843B-46EC-B07B-90A7D5277212}"/>
              </a:ext>
            </a:extLst>
          </p:cNvPr>
          <p:cNvSpPr txBox="1">
            <a:spLocks/>
          </p:cNvSpPr>
          <p:nvPr/>
        </p:nvSpPr>
        <p:spPr>
          <a:xfrm>
            <a:off x="5948748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altLang="ko-KR" sz="1800" b="1" dirty="0">
                <a:latin typeface="Gowun Batang" pitchFamily="2" charset="-127"/>
                <a:ea typeface="Gowun Batang" pitchFamily="2" charset="-127"/>
              </a:rPr>
              <a:t>DB </a:t>
            </a: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설계</a:t>
            </a:r>
            <a:endParaRPr lang="en-US" altLang="ko-KR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Google Shape;679;p62">
            <a:extLst>
              <a:ext uri="{FF2B5EF4-FFF2-40B4-BE49-F238E27FC236}">
                <a16:creationId xmlns:a16="http://schemas.microsoft.com/office/drawing/2014/main" id="{E81217EF-3192-4968-9502-5347C2C796C7}"/>
              </a:ext>
            </a:extLst>
          </p:cNvPr>
          <p:cNvSpPr txBox="1">
            <a:spLocks/>
          </p:cNvSpPr>
          <p:nvPr/>
        </p:nvSpPr>
        <p:spPr>
          <a:xfrm>
            <a:off x="6376728" y="29953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06</a:t>
            </a:r>
          </a:p>
        </p:txBody>
      </p:sp>
      <p:sp>
        <p:nvSpPr>
          <p:cNvPr id="21" name="Google Shape;680;p62">
            <a:extLst>
              <a:ext uri="{FF2B5EF4-FFF2-40B4-BE49-F238E27FC236}">
                <a16:creationId xmlns:a16="http://schemas.microsoft.com/office/drawing/2014/main" id="{391671D1-0E15-4B4F-8F38-9C38B4D171A7}"/>
              </a:ext>
            </a:extLst>
          </p:cNvPr>
          <p:cNvSpPr txBox="1">
            <a:spLocks/>
          </p:cNvSpPr>
          <p:nvPr/>
        </p:nvSpPr>
        <p:spPr>
          <a:xfrm>
            <a:off x="5948748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시연 및 </a:t>
            </a:r>
            <a:r>
              <a:rPr lang="en-US" sz="1100" dirty="0">
                <a:latin typeface="Gowun Batang" pitchFamily="2" charset="-127"/>
                <a:ea typeface="Gowun Batang" pitchFamily="2" charset="-127"/>
              </a:rPr>
              <a:t>Q&amp;A</a:t>
            </a:r>
          </a:p>
        </p:txBody>
      </p:sp>
      <p:sp>
        <p:nvSpPr>
          <p:cNvPr id="22" name="Google Shape;681;p62">
            <a:extLst>
              <a:ext uri="{FF2B5EF4-FFF2-40B4-BE49-F238E27FC236}">
                <a16:creationId xmlns:a16="http://schemas.microsoft.com/office/drawing/2014/main" id="{15BD9471-BAA5-4C08-9BEB-072B6A7D6C89}"/>
              </a:ext>
            </a:extLst>
          </p:cNvPr>
          <p:cNvSpPr txBox="1">
            <a:spLocks/>
          </p:cNvSpPr>
          <p:nvPr/>
        </p:nvSpPr>
        <p:spPr>
          <a:xfrm>
            <a:off x="5948748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시연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3" name="Google Shape;682;p62">
            <a:extLst>
              <a:ext uri="{FF2B5EF4-FFF2-40B4-BE49-F238E27FC236}">
                <a16:creationId xmlns:a16="http://schemas.microsoft.com/office/drawing/2014/main" id="{ED7768B5-FBBF-463E-B2C6-B320998138D9}"/>
              </a:ext>
            </a:extLst>
          </p:cNvPr>
          <p:cNvCxnSpPr/>
          <p:nvPr/>
        </p:nvCxnSpPr>
        <p:spPr>
          <a:xfrm>
            <a:off x="1616502" y="149662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83;p62">
            <a:extLst>
              <a:ext uri="{FF2B5EF4-FFF2-40B4-BE49-F238E27FC236}">
                <a16:creationId xmlns:a16="http://schemas.microsoft.com/office/drawing/2014/main" id="{BEE24D90-C913-4B16-A25D-4861BE5E0EA7}"/>
              </a:ext>
            </a:extLst>
          </p:cNvPr>
          <p:cNvCxnSpPr/>
          <p:nvPr/>
        </p:nvCxnSpPr>
        <p:spPr>
          <a:xfrm>
            <a:off x="4215960" y="148868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84;p62">
            <a:extLst>
              <a:ext uri="{FF2B5EF4-FFF2-40B4-BE49-F238E27FC236}">
                <a16:creationId xmlns:a16="http://schemas.microsoft.com/office/drawing/2014/main" id="{7CAE9B0E-A4EC-4588-88B5-2C6264DB5D46}"/>
              </a:ext>
            </a:extLst>
          </p:cNvPr>
          <p:cNvCxnSpPr/>
          <p:nvPr/>
        </p:nvCxnSpPr>
        <p:spPr>
          <a:xfrm>
            <a:off x="6843798" y="1504084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85;p62">
            <a:extLst>
              <a:ext uri="{FF2B5EF4-FFF2-40B4-BE49-F238E27FC236}">
                <a16:creationId xmlns:a16="http://schemas.microsoft.com/office/drawing/2014/main" id="{457A13B8-D379-4FAD-BCCB-5938EA610EC1}"/>
              </a:ext>
            </a:extLst>
          </p:cNvPr>
          <p:cNvCxnSpPr/>
          <p:nvPr/>
        </p:nvCxnSpPr>
        <p:spPr>
          <a:xfrm>
            <a:off x="1616502" y="349058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86;p62">
            <a:extLst>
              <a:ext uri="{FF2B5EF4-FFF2-40B4-BE49-F238E27FC236}">
                <a16:creationId xmlns:a16="http://schemas.microsoft.com/office/drawing/2014/main" id="{4F95494C-CB51-43A3-B740-CD8312EA6ECB}"/>
              </a:ext>
            </a:extLst>
          </p:cNvPr>
          <p:cNvCxnSpPr/>
          <p:nvPr/>
        </p:nvCxnSpPr>
        <p:spPr>
          <a:xfrm>
            <a:off x="4215960" y="347913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87;p62">
            <a:extLst>
              <a:ext uri="{FF2B5EF4-FFF2-40B4-BE49-F238E27FC236}">
                <a16:creationId xmlns:a16="http://schemas.microsoft.com/office/drawing/2014/main" id="{8462C9BA-2B4D-4EA4-AFD4-C816E431EC8E}"/>
              </a:ext>
            </a:extLst>
          </p:cNvPr>
          <p:cNvCxnSpPr/>
          <p:nvPr/>
        </p:nvCxnSpPr>
        <p:spPr>
          <a:xfrm>
            <a:off x="6843798" y="347913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670;p62">
            <a:extLst>
              <a:ext uri="{FF2B5EF4-FFF2-40B4-BE49-F238E27FC236}">
                <a16:creationId xmlns:a16="http://schemas.microsoft.com/office/drawing/2014/main" id="{BEC1A731-8F70-4555-9227-B78C4DFE71F8}"/>
              </a:ext>
            </a:extLst>
          </p:cNvPr>
          <p:cNvSpPr txBox="1">
            <a:spLocks/>
          </p:cNvSpPr>
          <p:nvPr/>
        </p:nvSpPr>
        <p:spPr>
          <a:xfrm>
            <a:off x="1149432" y="10280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latin typeface="Gowun Batang" pitchFamily="2" charset="-127"/>
                <a:ea typeface="Gowun Batang" pitchFamily="2" charset="-127"/>
              </a:rPr>
              <a:t>01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DB6439-8D36-48A8-A897-2B51AFE0262D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B87803-9510-4BED-8087-CB2A33BC09E8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53509E0-A23A-49C8-B93C-208297588A48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2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124970" y="908016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 메뉴 추가 및 조회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삭제 가능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A25333-264A-4498-97ED-9AB64B51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" y="833642"/>
            <a:ext cx="5735515" cy="39050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EE28E-864F-4444-B2D7-3D3E35BC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19" y="4738673"/>
            <a:ext cx="1089455" cy="3275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662;p62">
            <a:extLst>
              <a:ext uri="{FF2B5EF4-FFF2-40B4-BE49-F238E27FC236}">
                <a16:creationId xmlns:a16="http://schemas.microsoft.com/office/drawing/2014/main" id="{AE6391F7-9F4A-4007-BC76-3EE7DC7A366F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6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124970" y="908016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 메뉴 추가 및 조회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삭제 가능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A25333-264A-4498-97ED-9AB64B51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" y="833642"/>
            <a:ext cx="5735515" cy="39050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EE28E-864F-4444-B2D7-3D3E35BC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19" y="4738673"/>
            <a:ext cx="1089455" cy="3275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662;p62">
            <a:extLst>
              <a:ext uri="{FF2B5EF4-FFF2-40B4-BE49-F238E27FC236}">
                <a16:creationId xmlns:a16="http://schemas.microsoft.com/office/drawing/2014/main" id="{A850C010-2293-4CB4-A7A6-AEA5E94E6238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2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314884" y="2571750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관리자의 공지사항 작성 탭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A1E37A-9C2E-4C2C-BA38-51B058C1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33642"/>
            <a:ext cx="5730424" cy="2054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7E47A2-1143-41D2-9394-49B3872C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3045911"/>
            <a:ext cx="5730424" cy="19401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A9ABEE-E4EF-40E3-A03B-9ACE8172E507}"/>
              </a:ext>
            </a:extLst>
          </p:cNvPr>
          <p:cNvSpPr txBox="1"/>
          <p:nvPr/>
        </p:nvSpPr>
        <p:spPr>
          <a:xfrm>
            <a:off x="6314884" y="4628653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관리자의 이벤트 업로드 탭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Google Shape;662;p62">
            <a:extLst>
              <a:ext uri="{FF2B5EF4-FFF2-40B4-BE49-F238E27FC236}">
                <a16:creationId xmlns:a16="http://schemas.microsoft.com/office/drawing/2014/main" id="{9461A2DD-C4AD-4D9C-8570-B1912D0DB44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4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시연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06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FFE6A7-2C1D-4E87-9249-C02B0A2F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463" y="0"/>
            <a:ext cx="10449415" cy="51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3D220F-7BD1-4E27-8DE6-84ACE636E685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729;p66">
            <a:extLst>
              <a:ext uri="{FF2B5EF4-FFF2-40B4-BE49-F238E27FC236}">
                <a16:creationId xmlns:a16="http://schemas.microsoft.com/office/drawing/2014/main" id="{BD515E1F-1E43-4328-8B97-A6E1BDA416A1}"/>
              </a:ext>
            </a:extLst>
          </p:cNvPr>
          <p:cNvSpPr txBox="1">
            <a:spLocks/>
          </p:cNvSpPr>
          <p:nvPr/>
        </p:nvSpPr>
        <p:spPr>
          <a:xfrm>
            <a:off x="3159641" y="1828319"/>
            <a:ext cx="2824718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Q&amp;A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AEEFA-4AF7-42DA-A78D-F9B5E97D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17" y="2300438"/>
            <a:ext cx="746760" cy="746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2439DE-EED1-4E47-8D79-014DF026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99" y="812668"/>
            <a:ext cx="746760" cy="746760"/>
          </a:xfrm>
          <a:prstGeom prst="rect">
            <a:avLst/>
          </a:prstGeom>
        </p:spPr>
      </p:pic>
      <p:cxnSp>
        <p:nvCxnSpPr>
          <p:cNvPr id="10" name="Google Shape;731;p66">
            <a:extLst>
              <a:ext uri="{FF2B5EF4-FFF2-40B4-BE49-F238E27FC236}">
                <a16:creationId xmlns:a16="http://schemas.microsoft.com/office/drawing/2014/main" id="{9FEAE328-7E19-4F43-8D96-B1281413DED1}"/>
              </a:ext>
            </a:extLst>
          </p:cNvPr>
          <p:cNvCxnSpPr>
            <a:cxnSpLocks/>
          </p:cNvCxnSpPr>
          <p:nvPr/>
        </p:nvCxnSpPr>
        <p:spPr>
          <a:xfrm>
            <a:off x="3281839" y="1464424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31;p66">
            <a:extLst>
              <a:ext uri="{FF2B5EF4-FFF2-40B4-BE49-F238E27FC236}">
                <a16:creationId xmlns:a16="http://schemas.microsoft.com/office/drawing/2014/main" id="{146F251B-2F6E-42FD-AF33-CD1AAE25A236}"/>
              </a:ext>
            </a:extLst>
          </p:cNvPr>
          <p:cNvCxnSpPr>
            <a:cxnSpLocks/>
          </p:cNvCxnSpPr>
          <p:nvPr/>
        </p:nvCxnSpPr>
        <p:spPr>
          <a:xfrm>
            <a:off x="3322751" y="3181773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DC53A7-7DF4-4322-85E7-786C0BEDE3A4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29;p66">
            <a:extLst>
              <a:ext uri="{FF2B5EF4-FFF2-40B4-BE49-F238E27FC236}">
                <a16:creationId xmlns:a16="http://schemas.microsoft.com/office/drawing/2014/main" id="{28583BB8-119D-4F06-8B52-64AF6FFDB461}"/>
              </a:ext>
            </a:extLst>
          </p:cNvPr>
          <p:cNvSpPr txBox="1">
            <a:spLocks/>
          </p:cNvSpPr>
          <p:nvPr/>
        </p:nvSpPr>
        <p:spPr>
          <a:xfrm>
            <a:off x="381272" y="1455122"/>
            <a:ext cx="4479116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Thank you!!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A097F-D9C7-46A5-9A7D-5EEAAFBA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" y="2483322"/>
            <a:ext cx="746760" cy="746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D018A-3312-4D5A-BEEB-7EFEB923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367" y="838623"/>
            <a:ext cx="746760" cy="746760"/>
          </a:xfrm>
          <a:prstGeom prst="rect">
            <a:avLst/>
          </a:prstGeom>
        </p:spPr>
      </p:pic>
      <p:cxnSp>
        <p:nvCxnSpPr>
          <p:cNvPr id="7" name="Google Shape;731;p66">
            <a:extLst>
              <a:ext uri="{FF2B5EF4-FFF2-40B4-BE49-F238E27FC236}">
                <a16:creationId xmlns:a16="http://schemas.microsoft.com/office/drawing/2014/main" id="{B1DBFADD-5957-4478-93E7-4F1F8936F216}"/>
              </a:ext>
            </a:extLst>
          </p:cNvPr>
          <p:cNvCxnSpPr>
            <a:cxnSpLocks/>
          </p:cNvCxnSpPr>
          <p:nvPr/>
        </p:nvCxnSpPr>
        <p:spPr>
          <a:xfrm>
            <a:off x="687794" y="1295612"/>
            <a:ext cx="372946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31;p66">
            <a:extLst>
              <a:ext uri="{FF2B5EF4-FFF2-40B4-BE49-F238E27FC236}">
                <a16:creationId xmlns:a16="http://schemas.microsoft.com/office/drawing/2014/main" id="{02F97677-257E-4B33-A8F5-9723E579EA4B}"/>
              </a:ext>
            </a:extLst>
          </p:cNvPr>
          <p:cNvCxnSpPr>
            <a:cxnSpLocks/>
          </p:cNvCxnSpPr>
          <p:nvPr/>
        </p:nvCxnSpPr>
        <p:spPr>
          <a:xfrm>
            <a:off x="687794" y="2660178"/>
            <a:ext cx="372946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4" descr="Additional Image">
            <a:extLst>
              <a:ext uri="{FF2B5EF4-FFF2-40B4-BE49-F238E27FC236}">
                <a16:creationId xmlns:a16="http://schemas.microsoft.com/office/drawing/2014/main" id="{6C92A413-4EA3-44E8-AAAC-D5EECC40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62" y="1328239"/>
            <a:ext cx="2532910" cy="38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450252" y="101140"/>
            <a:ext cx="2742528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프로젝트 개요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01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97B653-F6C6-45FA-90E5-2D38B45A52B2}"/>
              </a:ext>
            </a:extLst>
          </p:cNvPr>
          <p:cNvSpPr/>
          <p:nvPr/>
        </p:nvSpPr>
        <p:spPr>
          <a:xfrm>
            <a:off x="450252" y="1067375"/>
            <a:ext cx="3008749" cy="30087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EF6E4-3EA1-45CC-9F1A-E17527DC5295}"/>
              </a:ext>
            </a:extLst>
          </p:cNvPr>
          <p:cNvSpPr txBox="1"/>
          <p:nvPr/>
        </p:nvSpPr>
        <p:spPr>
          <a:xfrm>
            <a:off x="880446" y="1516380"/>
            <a:ext cx="1882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/>
              <a:t>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15E08-E594-4DA6-8860-7D26073385F5}"/>
              </a:ext>
            </a:extLst>
          </p:cNvPr>
          <p:cNvSpPr txBox="1"/>
          <p:nvPr/>
        </p:nvSpPr>
        <p:spPr>
          <a:xfrm>
            <a:off x="4329318" y="2305465"/>
            <a:ext cx="380238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IT &amp; EAT</a:t>
            </a:r>
          </a:p>
          <a:p>
            <a:pPr algn="l"/>
            <a:b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</a:b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1.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판다커피는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잇</a:t>
            </a:r>
            <a:r>
              <a:rPr lang="en-US" altLang="ko-KR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(IT)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과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잇</a:t>
            </a:r>
            <a:r>
              <a:rPr lang="en-US" altLang="ko-KR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(EAT)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의</a:t>
            </a:r>
          </a:p>
          <a:p>
            <a:pPr algn="l"/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  혁신적인 만남을 통해 탄생</a:t>
            </a:r>
            <a:endParaRPr lang="en-US" altLang="ko-KR" b="0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b="0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2.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"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커피만 판다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를 모티브로</a:t>
            </a: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커피에만 집중하여 맛과 향을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4012B-C877-449A-A742-734D5760204D}"/>
              </a:ext>
            </a:extLst>
          </p:cNvPr>
          <p:cNvSpPr txBox="1"/>
          <p:nvPr/>
        </p:nvSpPr>
        <p:spPr>
          <a:xfrm>
            <a:off x="4830569" y="1389112"/>
            <a:ext cx="255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판다커피</a:t>
            </a:r>
            <a:r>
              <a:rPr lang="en-US" altLang="ko-KR" sz="24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4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소개 </a:t>
            </a:r>
            <a:endParaRPr lang="en-US" altLang="ko-KR" sz="2400" b="1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5" name="Google Shape;1569;p78">
            <a:extLst>
              <a:ext uri="{FF2B5EF4-FFF2-40B4-BE49-F238E27FC236}">
                <a16:creationId xmlns:a16="http://schemas.microsoft.com/office/drawing/2014/main" id="{9F4037D1-82DC-4BC1-8B13-0BC946C63581}"/>
              </a:ext>
            </a:extLst>
          </p:cNvPr>
          <p:cNvGrpSpPr/>
          <p:nvPr/>
        </p:nvGrpSpPr>
        <p:grpSpPr>
          <a:xfrm>
            <a:off x="4368407" y="1282190"/>
            <a:ext cx="358363" cy="495449"/>
            <a:chOff x="1919075" y="238125"/>
            <a:chExt cx="3780200" cy="5226250"/>
          </a:xfrm>
        </p:grpSpPr>
        <p:sp>
          <p:nvSpPr>
            <p:cNvPr id="16" name="Google Shape;1570;p78">
              <a:extLst>
                <a:ext uri="{FF2B5EF4-FFF2-40B4-BE49-F238E27FC236}">
                  <a16:creationId xmlns:a16="http://schemas.microsoft.com/office/drawing/2014/main" id="{3F6586AB-3547-473E-88BF-0EFEC0ED58BD}"/>
                </a:ext>
              </a:extLst>
            </p:cNvPr>
            <p:cNvSpPr/>
            <p:nvPr/>
          </p:nvSpPr>
          <p:spPr>
            <a:xfrm>
              <a:off x="3014000" y="2637325"/>
              <a:ext cx="1591150" cy="1539475"/>
            </a:xfrm>
            <a:custGeom>
              <a:avLst/>
              <a:gdLst/>
              <a:ahLst/>
              <a:cxnLst/>
              <a:rect l="l" t="t" r="r" b="b"/>
              <a:pathLst>
                <a:path w="63646" h="61579" extrusionOk="0">
                  <a:moveTo>
                    <a:pt x="22016" y="6672"/>
                  </a:moveTo>
                  <a:cubicBezTo>
                    <a:pt x="29588" y="6672"/>
                    <a:pt x="38195" y="10742"/>
                    <a:pt x="45033" y="17580"/>
                  </a:cubicBezTo>
                  <a:cubicBezTo>
                    <a:pt x="50603" y="23117"/>
                    <a:pt x="54339" y="29822"/>
                    <a:pt x="55540" y="36360"/>
                  </a:cubicBezTo>
                  <a:cubicBezTo>
                    <a:pt x="56407" y="41030"/>
                    <a:pt x="55874" y="45166"/>
                    <a:pt x="54106" y="48369"/>
                  </a:cubicBezTo>
                  <a:lnTo>
                    <a:pt x="32390" y="26620"/>
                  </a:lnTo>
                  <a:cubicBezTo>
                    <a:pt x="31723" y="25969"/>
                    <a:pt x="30864" y="25644"/>
                    <a:pt x="30010" y="25644"/>
                  </a:cubicBezTo>
                  <a:cubicBezTo>
                    <a:pt x="29155" y="25644"/>
                    <a:pt x="28304" y="25969"/>
                    <a:pt x="27654" y="26620"/>
                  </a:cubicBezTo>
                  <a:cubicBezTo>
                    <a:pt x="26353" y="27954"/>
                    <a:pt x="26353" y="30056"/>
                    <a:pt x="27654" y="31356"/>
                  </a:cubicBezTo>
                  <a:lnTo>
                    <a:pt x="49369" y="53072"/>
                  </a:lnTo>
                  <a:cubicBezTo>
                    <a:pt x="47201" y="54306"/>
                    <a:pt x="44566" y="54907"/>
                    <a:pt x="41630" y="54907"/>
                  </a:cubicBezTo>
                  <a:cubicBezTo>
                    <a:pt x="34025" y="54907"/>
                    <a:pt x="25419" y="50837"/>
                    <a:pt x="18581" y="44032"/>
                  </a:cubicBezTo>
                  <a:cubicBezTo>
                    <a:pt x="13010" y="38462"/>
                    <a:pt x="9274" y="31757"/>
                    <a:pt x="8073" y="25219"/>
                  </a:cubicBezTo>
                  <a:cubicBezTo>
                    <a:pt x="7239" y="20549"/>
                    <a:pt x="7740" y="16412"/>
                    <a:pt x="9541" y="13210"/>
                  </a:cubicBezTo>
                  <a:lnTo>
                    <a:pt x="18214" y="21916"/>
                  </a:lnTo>
                  <a:cubicBezTo>
                    <a:pt x="18881" y="22584"/>
                    <a:pt x="19715" y="22884"/>
                    <a:pt x="20582" y="22884"/>
                  </a:cubicBezTo>
                  <a:cubicBezTo>
                    <a:pt x="21449" y="22884"/>
                    <a:pt x="22283" y="22584"/>
                    <a:pt x="22950" y="21916"/>
                  </a:cubicBezTo>
                  <a:cubicBezTo>
                    <a:pt x="24251" y="20615"/>
                    <a:pt x="24251" y="18514"/>
                    <a:pt x="22950" y="17213"/>
                  </a:cubicBezTo>
                  <a:lnTo>
                    <a:pt x="14244" y="8507"/>
                  </a:lnTo>
                  <a:cubicBezTo>
                    <a:pt x="16412" y="7306"/>
                    <a:pt x="19048" y="6672"/>
                    <a:pt x="22016" y="6672"/>
                  </a:cubicBezTo>
                  <a:close/>
                  <a:moveTo>
                    <a:pt x="22016" y="1"/>
                  </a:moveTo>
                  <a:cubicBezTo>
                    <a:pt x="15912" y="1"/>
                    <a:pt x="10642" y="2002"/>
                    <a:pt x="6839" y="5805"/>
                  </a:cubicBezTo>
                  <a:cubicBezTo>
                    <a:pt x="1869" y="10775"/>
                    <a:pt x="1" y="18080"/>
                    <a:pt x="1535" y="26420"/>
                  </a:cubicBezTo>
                  <a:cubicBezTo>
                    <a:pt x="2970" y="34292"/>
                    <a:pt x="7373" y="42231"/>
                    <a:pt x="13877" y="48736"/>
                  </a:cubicBezTo>
                  <a:cubicBezTo>
                    <a:pt x="21916" y="56775"/>
                    <a:pt x="32290" y="61578"/>
                    <a:pt x="41630" y="61578"/>
                  </a:cubicBezTo>
                  <a:cubicBezTo>
                    <a:pt x="47735" y="61578"/>
                    <a:pt x="52972" y="59577"/>
                    <a:pt x="56774" y="55774"/>
                  </a:cubicBezTo>
                  <a:cubicBezTo>
                    <a:pt x="61745" y="50804"/>
                    <a:pt x="63646" y="43465"/>
                    <a:pt x="62111" y="35159"/>
                  </a:cubicBezTo>
                  <a:cubicBezTo>
                    <a:pt x="60644" y="27287"/>
                    <a:pt x="56274" y="19348"/>
                    <a:pt x="49769" y="12843"/>
                  </a:cubicBezTo>
                  <a:cubicBezTo>
                    <a:pt x="41697" y="4804"/>
                    <a:pt x="31323" y="1"/>
                    <a:pt x="2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1;p78">
              <a:extLst>
                <a:ext uri="{FF2B5EF4-FFF2-40B4-BE49-F238E27FC236}">
                  <a16:creationId xmlns:a16="http://schemas.microsoft.com/office/drawing/2014/main" id="{17228C0E-9EFD-4D0B-B024-735ACF86A2E4}"/>
                </a:ext>
              </a:extLst>
            </p:cNvPr>
            <p:cNvSpPr/>
            <p:nvPr/>
          </p:nvSpPr>
          <p:spPr>
            <a:xfrm>
              <a:off x="1919075" y="238125"/>
              <a:ext cx="3780200" cy="5226250"/>
            </a:xfrm>
            <a:custGeom>
              <a:avLst/>
              <a:gdLst/>
              <a:ahLst/>
              <a:cxnLst/>
              <a:rect l="l" t="t" r="r" b="b"/>
              <a:pathLst>
                <a:path w="151208" h="209050" extrusionOk="0">
                  <a:moveTo>
                    <a:pt x="125256" y="6671"/>
                  </a:moveTo>
                  <a:lnTo>
                    <a:pt x="131293" y="30822"/>
                  </a:lnTo>
                  <a:cubicBezTo>
                    <a:pt x="131660" y="32323"/>
                    <a:pt x="132994" y="33357"/>
                    <a:pt x="134529" y="33357"/>
                  </a:cubicBezTo>
                  <a:lnTo>
                    <a:pt x="144536" y="33357"/>
                  </a:lnTo>
                  <a:lnTo>
                    <a:pt x="144536" y="44465"/>
                  </a:lnTo>
                  <a:lnTo>
                    <a:pt x="6671" y="44465"/>
                  </a:lnTo>
                  <a:lnTo>
                    <a:pt x="6671" y="33357"/>
                  </a:lnTo>
                  <a:lnTo>
                    <a:pt x="121186" y="33357"/>
                  </a:lnTo>
                  <a:cubicBezTo>
                    <a:pt x="123054" y="33357"/>
                    <a:pt x="124522" y="31856"/>
                    <a:pt x="124522" y="30021"/>
                  </a:cubicBezTo>
                  <a:cubicBezTo>
                    <a:pt x="124522" y="28187"/>
                    <a:pt x="123054" y="26686"/>
                    <a:pt x="121186" y="26686"/>
                  </a:cubicBezTo>
                  <a:lnTo>
                    <a:pt x="20948" y="26686"/>
                  </a:lnTo>
                  <a:lnTo>
                    <a:pt x="25952" y="6671"/>
                  </a:lnTo>
                  <a:close/>
                  <a:moveTo>
                    <a:pt x="137598" y="51137"/>
                  </a:moveTo>
                  <a:lnTo>
                    <a:pt x="135696" y="73386"/>
                  </a:lnTo>
                  <a:lnTo>
                    <a:pt x="15511" y="73386"/>
                  </a:lnTo>
                  <a:lnTo>
                    <a:pt x="13643" y="51137"/>
                  </a:lnTo>
                  <a:close/>
                  <a:moveTo>
                    <a:pt x="126690" y="180129"/>
                  </a:moveTo>
                  <a:lnTo>
                    <a:pt x="124789" y="202378"/>
                  </a:lnTo>
                  <a:lnTo>
                    <a:pt x="26419" y="202378"/>
                  </a:lnTo>
                  <a:lnTo>
                    <a:pt x="24551" y="180129"/>
                  </a:lnTo>
                  <a:close/>
                  <a:moveTo>
                    <a:pt x="23350" y="0"/>
                  </a:moveTo>
                  <a:cubicBezTo>
                    <a:pt x="21815" y="0"/>
                    <a:pt x="20481" y="1034"/>
                    <a:pt x="20114" y="2535"/>
                  </a:cubicBezTo>
                  <a:lnTo>
                    <a:pt x="14077" y="26686"/>
                  </a:lnTo>
                  <a:lnTo>
                    <a:pt x="3336" y="26686"/>
                  </a:lnTo>
                  <a:cubicBezTo>
                    <a:pt x="1501" y="26686"/>
                    <a:pt x="0" y="28187"/>
                    <a:pt x="0" y="30021"/>
                  </a:cubicBezTo>
                  <a:lnTo>
                    <a:pt x="0" y="47801"/>
                  </a:lnTo>
                  <a:cubicBezTo>
                    <a:pt x="0" y="49669"/>
                    <a:pt x="1501" y="51137"/>
                    <a:pt x="3336" y="51137"/>
                  </a:cubicBezTo>
                  <a:lnTo>
                    <a:pt x="6938" y="51137"/>
                  </a:lnTo>
                  <a:lnTo>
                    <a:pt x="12809" y="120386"/>
                  </a:lnTo>
                  <a:cubicBezTo>
                    <a:pt x="12943" y="122121"/>
                    <a:pt x="14410" y="123455"/>
                    <a:pt x="16111" y="123455"/>
                  </a:cubicBezTo>
                  <a:cubicBezTo>
                    <a:pt x="16212" y="123455"/>
                    <a:pt x="16312" y="123455"/>
                    <a:pt x="16412" y="123422"/>
                  </a:cubicBezTo>
                  <a:cubicBezTo>
                    <a:pt x="18246" y="123288"/>
                    <a:pt x="19581" y="121654"/>
                    <a:pt x="19447" y="119819"/>
                  </a:cubicBezTo>
                  <a:lnTo>
                    <a:pt x="16078" y="80057"/>
                  </a:lnTo>
                  <a:lnTo>
                    <a:pt x="135129" y="80057"/>
                  </a:lnTo>
                  <a:lnTo>
                    <a:pt x="127257" y="173458"/>
                  </a:lnTo>
                  <a:lnTo>
                    <a:pt x="23984" y="173458"/>
                  </a:lnTo>
                  <a:lnTo>
                    <a:pt x="20548" y="133129"/>
                  </a:lnTo>
                  <a:cubicBezTo>
                    <a:pt x="20422" y="131396"/>
                    <a:pt x="18957" y="130079"/>
                    <a:pt x="17248" y="130079"/>
                  </a:cubicBezTo>
                  <a:cubicBezTo>
                    <a:pt x="17148" y="130079"/>
                    <a:pt x="17047" y="130084"/>
                    <a:pt x="16945" y="130093"/>
                  </a:cubicBezTo>
                  <a:cubicBezTo>
                    <a:pt x="15111" y="130227"/>
                    <a:pt x="13776" y="131861"/>
                    <a:pt x="13910" y="133696"/>
                  </a:cubicBezTo>
                  <a:lnTo>
                    <a:pt x="20014" y="205981"/>
                  </a:lnTo>
                  <a:cubicBezTo>
                    <a:pt x="20181" y="207715"/>
                    <a:pt x="21615" y="209050"/>
                    <a:pt x="23350" y="209050"/>
                  </a:cubicBezTo>
                  <a:lnTo>
                    <a:pt x="127857" y="209050"/>
                  </a:lnTo>
                  <a:cubicBezTo>
                    <a:pt x="129592" y="209050"/>
                    <a:pt x="131060" y="207715"/>
                    <a:pt x="131193" y="205981"/>
                  </a:cubicBezTo>
                  <a:lnTo>
                    <a:pt x="144269" y="51137"/>
                  </a:lnTo>
                  <a:lnTo>
                    <a:pt x="147872" y="51137"/>
                  </a:lnTo>
                  <a:cubicBezTo>
                    <a:pt x="149740" y="51137"/>
                    <a:pt x="151207" y="49669"/>
                    <a:pt x="151207" y="47801"/>
                  </a:cubicBezTo>
                  <a:lnTo>
                    <a:pt x="151207" y="30021"/>
                  </a:lnTo>
                  <a:cubicBezTo>
                    <a:pt x="151207" y="28187"/>
                    <a:pt x="149740" y="26686"/>
                    <a:pt x="147872" y="26686"/>
                  </a:cubicBezTo>
                  <a:lnTo>
                    <a:pt x="137131" y="26686"/>
                  </a:lnTo>
                  <a:lnTo>
                    <a:pt x="131093" y="2535"/>
                  </a:lnTo>
                  <a:cubicBezTo>
                    <a:pt x="130726" y="1034"/>
                    <a:pt x="129392" y="0"/>
                    <a:pt x="127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655;p61">
            <a:extLst>
              <a:ext uri="{FF2B5EF4-FFF2-40B4-BE49-F238E27FC236}">
                <a16:creationId xmlns:a16="http://schemas.microsoft.com/office/drawing/2014/main" id="{16E1F82F-77DC-435A-A5BB-FD17A31110B9}"/>
              </a:ext>
            </a:extLst>
          </p:cNvPr>
          <p:cNvCxnSpPr>
            <a:cxnSpLocks/>
          </p:cNvCxnSpPr>
          <p:nvPr/>
        </p:nvCxnSpPr>
        <p:spPr>
          <a:xfrm>
            <a:off x="4312315" y="2064880"/>
            <a:ext cx="3879185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28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 기술과 툴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02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CA0C4C-A7E9-44E6-B65A-528EFE414F8E}"/>
              </a:ext>
            </a:extLst>
          </p:cNvPr>
          <p:cNvGrpSpPr/>
          <p:nvPr/>
        </p:nvGrpSpPr>
        <p:grpSpPr>
          <a:xfrm>
            <a:off x="118245" y="759311"/>
            <a:ext cx="4453755" cy="4086725"/>
            <a:chOff x="311354" y="769052"/>
            <a:chExt cx="4453755" cy="4086725"/>
          </a:xfrm>
        </p:grpSpPr>
        <p:pic>
          <p:nvPicPr>
            <p:cNvPr id="4098" name="Picture 2" descr="HTML5 - 위키백과, 우리 모두의 백과사전">
              <a:extLst>
                <a:ext uri="{FF2B5EF4-FFF2-40B4-BE49-F238E27FC236}">
                  <a16:creationId xmlns:a16="http://schemas.microsoft.com/office/drawing/2014/main" id="{7DEB7FA4-2CA0-4CF0-B4AE-036C1E10B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9" y="1255555"/>
              <a:ext cx="839152" cy="839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SS3 - The Basics. What is CSS3? | by STWebDesigner | Medium">
              <a:extLst>
                <a:ext uri="{FF2B5EF4-FFF2-40B4-BE49-F238E27FC236}">
                  <a16:creationId xmlns:a16="http://schemas.microsoft.com/office/drawing/2014/main" id="{4486692F-A763-488B-BE0D-06CEA381E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78" y="2191357"/>
              <a:ext cx="739140" cy="101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JavaScript란?">
              <a:extLst>
                <a:ext uri="{FF2B5EF4-FFF2-40B4-BE49-F238E27FC236}">
                  <a16:creationId xmlns:a16="http://schemas.microsoft.com/office/drawing/2014/main" id="{47075565-79B4-4972-AC58-9B5777DF76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1" r="27539" b="2956"/>
            <a:stretch/>
          </p:blipFill>
          <p:spPr bwMode="auto">
            <a:xfrm>
              <a:off x="1455420" y="1444947"/>
              <a:ext cx="849362" cy="94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Vue.js full logo transparent PNG - StickPNG">
              <a:extLst>
                <a:ext uri="{FF2B5EF4-FFF2-40B4-BE49-F238E27FC236}">
                  <a16:creationId xmlns:a16="http://schemas.microsoft.com/office/drawing/2014/main" id="{A9C7C2B6-3C07-49D7-B716-435D7A41C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742" y="1127791"/>
              <a:ext cx="849362" cy="84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Unit1] JSON">
              <a:extLst>
                <a:ext uri="{FF2B5EF4-FFF2-40B4-BE49-F238E27FC236}">
                  <a16:creationId xmlns:a16="http://schemas.microsoft.com/office/drawing/2014/main" id="{E0AA3CD0-64C6-4C9F-B98B-C34CC985C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411" y="1816074"/>
              <a:ext cx="787268" cy="78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Node.js Basics | PoiemaWeb">
              <a:extLst>
                <a:ext uri="{FF2B5EF4-FFF2-40B4-BE49-F238E27FC236}">
                  <a16:creationId xmlns:a16="http://schemas.microsoft.com/office/drawing/2014/main" id="{C0312A72-010A-4DFB-963F-F16B2EE7B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059" y="2411781"/>
              <a:ext cx="1327045" cy="663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Axios가 뭔데">
              <a:extLst>
                <a:ext uri="{FF2B5EF4-FFF2-40B4-BE49-F238E27FC236}">
                  <a16:creationId xmlns:a16="http://schemas.microsoft.com/office/drawing/2014/main" id="{080CA8D2-88D4-48E9-A6E5-A4206E3C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6" t="39938" r="23677" b="34763"/>
            <a:stretch/>
          </p:blipFill>
          <p:spPr bwMode="auto">
            <a:xfrm>
              <a:off x="2423081" y="3169325"/>
              <a:ext cx="1470660" cy="39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Bootstrap 4 / 사용하는 방법 – CODING FACTORY">
              <a:extLst>
                <a:ext uri="{FF2B5EF4-FFF2-40B4-BE49-F238E27FC236}">
                  <a16:creationId xmlns:a16="http://schemas.microsoft.com/office/drawing/2014/main" id="{D18346BA-51B6-469C-9A90-9CD1F9C10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7" t="26889" r="17289" b="21200"/>
            <a:stretch/>
          </p:blipFill>
          <p:spPr bwMode="auto">
            <a:xfrm rot="20825257">
              <a:off x="1225693" y="3301957"/>
              <a:ext cx="964288" cy="79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카카오 지도 - 해시넷">
              <a:extLst>
                <a:ext uri="{FF2B5EF4-FFF2-40B4-BE49-F238E27FC236}">
                  <a16:creationId xmlns:a16="http://schemas.microsoft.com/office/drawing/2014/main" id="{A1D09CF2-8DF8-42C7-9550-505D8D82F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0181">
              <a:off x="2525897" y="3674950"/>
              <a:ext cx="1489710" cy="49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카카오페이 - 위픽업">
              <a:extLst>
                <a:ext uri="{FF2B5EF4-FFF2-40B4-BE49-F238E27FC236}">
                  <a16:creationId xmlns:a16="http://schemas.microsoft.com/office/drawing/2014/main" id="{609A69EE-3A19-4C17-91D7-21E66428E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72" t="26934" r="18974" b="25565"/>
            <a:stretch/>
          </p:blipFill>
          <p:spPr bwMode="auto">
            <a:xfrm rot="21212838">
              <a:off x="1916297" y="4095968"/>
              <a:ext cx="924340" cy="44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Vuex 러닝 가이드북">
              <a:extLst>
                <a:ext uri="{FF2B5EF4-FFF2-40B4-BE49-F238E27FC236}">
                  <a16:creationId xmlns:a16="http://schemas.microsoft.com/office/drawing/2014/main" id="{AD45AEC1-3982-45C4-B147-499257BE1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7446">
              <a:off x="3261616" y="769052"/>
              <a:ext cx="792889" cy="79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89A19C-F595-4F7E-AD61-B68D0F964DFD}"/>
                </a:ext>
              </a:extLst>
            </p:cNvPr>
            <p:cNvSpPr txBox="1"/>
            <p:nvPr/>
          </p:nvSpPr>
          <p:spPr>
            <a:xfrm rot="988094">
              <a:off x="3276197" y="1422286"/>
              <a:ext cx="56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4D4D4D"/>
                  </a:solidFill>
                  <a:latin typeface="Arial Narrow" panose="020B0606020202030204" pitchFamily="34" charset="0"/>
                  <a:ea typeface="Gowun Batang" pitchFamily="2" charset="-127"/>
                </a:rPr>
                <a:t>Vuex</a:t>
              </a:r>
              <a:endParaRPr lang="ko-KR" altLang="en-US" dirty="0">
                <a:solidFill>
                  <a:srgbClr val="4D4D4D"/>
                </a:solidFill>
                <a:latin typeface="Arial Narrow" panose="020B0606020202030204" pitchFamily="34" charset="0"/>
                <a:ea typeface="Gowun Batang" pitchFamily="2" charset="-127"/>
              </a:endParaRPr>
            </a:p>
          </p:txBody>
        </p:sp>
        <p:pic>
          <p:nvPicPr>
            <p:cNvPr id="4128" name="Picture 32" descr="Multer Can Handling File Uploads Using Express In Node Js">
              <a:extLst>
                <a:ext uri="{FF2B5EF4-FFF2-40B4-BE49-F238E27FC236}">
                  <a16:creationId xmlns:a16="http://schemas.microsoft.com/office/drawing/2014/main" id="{6E3877A8-19F8-4E6D-877E-68B1B379F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9" t="19851" r="14584" b="18072"/>
            <a:stretch/>
          </p:blipFill>
          <p:spPr bwMode="auto">
            <a:xfrm rot="21173184">
              <a:off x="311354" y="3503144"/>
              <a:ext cx="787268" cy="77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MySQL 리뷰">
              <a:extLst>
                <a:ext uri="{FF2B5EF4-FFF2-40B4-BE49-F238E27FC236}">
                  <a16:creationId xmlns:a16="http://schemas.microsoft.com/office/drawing/2014/main" id="{10D1AD05-330D-4139-A765-FFEC1EC38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747" y="2779531"/>
              <a:ext cx="849362" cy="84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Google Charts Addons for Visual Composer Wordpress Plugin | Graphing,  Charts and graphs, Chart">
              <a:extLst>
                <a:ext uri="{FF2B5EF4-FFF2-40B4-BE49-F238E27FC236}">
                  <a16:creationId xmlns:a16="http://schemas.microsoft.com/office/drawing/2014/main" id="{00BC8AD0-5F76-48A9-AE9A-693CFBFE6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7" t="19019" r="36420" b="40403"/>
            <a:stretch/>
          </p:blipFill>
          <p:spPr bwMode="auto">
            <a:xfrm>
              <a:off x="3201887" y="4437151"/>
              <a:ext cx="1059180" cy="41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AED0DFE-2B5C-4D8C-8D0F-A9BC50B06D45}"/>
              </a:ext>
            </a:extLst>
          </p:cNvPr>
          <p:cNvSpPr txBox="1"/>
          <p:nvPr/>
        </p:nvSpPr>
        <p:spPr>
          <a:xfrm>
            <a:off x="5391432" y="1194402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HTML5 , CSS3 , Bootstrap :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화면 구성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0A1C575-497B-47BE-B28F-9B5599394205}"/>
              </a:ext>
            </a:extLst>
          </p:cNvPr>
          <p:cNvGrpSpPr/>
          <p:nvPr/>
        </p:nvGrpSpPr>
        <p:grpSpPr>
          <a:xfrm>
            <a:off x="4843319" y="1150099"/>
            <a:ext cx="408326" cy="424205"/>
            <a:chOff x="4843319" y="1150099"/>
            <a:chExt cx="408326" cy="42420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71E5A13-BEC7-4708-9EF6-95FCEAC970EE}"/>
                </a:ext>
              </a:extLst>
            </p:cNvPr>
            <p:cNvSpPr/>
            <p:nvPr/>
          </p:nvSpPr>
          <p:spPr>
            <a:xfrm>
              <a:off x="4843319" y="1150099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AE4F35-EF34-480A-84F9-53A5C01E1A29}"/>
                </a:ext>
              </a:extLst>
            </p:cNvPr>
            <p:cNvSpPr txBox="1"/>
            <p:nvPr/>
          </p:nvSpPr>
          <p:spPr>
            <a:xfrm>
              <a:off x="4951528" y="1174194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1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3848CD-5F35-4E62-A71B-1220311FBB64}"/>
              </a:ext>
            </a:extLst>
          </p:cNvPr>
          <p:cNvGrpSpPr/>
          <p:nvPr/>
        </p:nvGrpSpPr>
        <p:grpSpPr>
          <a:xfrm>
            <a:off x="4843319" y="1806333"/>
            <a:ext cx="408326" cy="424205"/>
            <a:chOff x="4843319" y="1806333"/>
            <a:chExt cx="408326" cy="4242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FC1DB9-A334-454A-914B-FB792B0645F1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9EA1B5-139B-492C-91F6-2CA8DDDB23C3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2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566360B-39D8-4C0C-92DA-56BFFE3E348E}"/>
              </a:ext>
            </a:extLst>
          </p:cNvPr>
          <p:cNvSpPr txBox="1"/>
          <p:nvPr/>
        </p:nvSpPr>
        <p:spPr>
          <a:xfrm>
            <a:off x="5391432" y="1861206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Vue.js , JavaScript :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동적 표현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052771-5204-44DD-8A5C-212FB0CB2656}"/>
              </a:ext>
            </a:extLst>
          </p:cNvPr>
          <p:cNvGrpSpPr/>
          <p:nvPr/>
        </p:nvGrpSpPr>
        <p:grpSpPr>
          <a:xfrm>
            <a:off x="4843319" y="2473137"/>
            <a:ext cx="408326" cy="424205"/>
            <a:chOff x="4843319" y="1806333"/>
            <a:chExt cx="408326" cy="42420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E4EDB8-431F-44F0-970E-B347F4D0E21D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C7200B-7163-4DBD-B58B-F899D9A316FE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3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9E83D56-B582-40B8-85CB-65B8DF1C1B39}"/>
              </a:ext>
            </a:extLst>
          </p:cNvPr>
          <p:cNvSpPr txBox="1"/>
          <p:nvPr/>
        </p:nvSpPr>
        <p:spPr>
          <a:xfrm>
            <a:off x="5391432" y="2528010"/>
            <a:ext cx="3455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Vuex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: store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를 활용한 로그인 정보 저장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78A5C1A-4312-4031-9306-1BB71C6E78D2}"/>
              </a:ext>
            </a:extLst>
          </p:cNvPr>
          <p:cNvGrpSpPr/>
          <p:nvPr/>
        </p:nvGrpSpPr>
        <p:grpSpPr>
          <a:xfrm>
            <a:off x="4843319" y="3139598"/>
            <a:ext cx="408326" cy="424205"/>
            <a:chOff x="4843319" y="1806333"/>
            <a:chExt cx="408326" cy="42420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ACACF72-A1A3-49AF-AEB2-3DFA7A3D4C8C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6EC4BE-320C-451A-ACFA-784A7557A337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4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BC1E4A7-4CBC-4CC1-9660-72D2DC828B36}"/>
              </a:ext>
            </a:extLst>
          </p:cNvPr>
          <p:cNvSpPr txBox="1"/>
          <p:nvPr/>
        </p:nvSpPr>
        <p:spPr>
          <a:xfrm>
            <a:off x="5391431" y="3194471"/>
            <a:ext cx="35949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JSON , Node.js , AXOIS , MySQL, MULTER :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	 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서버를 통한 데이터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&amp;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객체 전달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D444EC-8529-4F7F-A08E-D682DDC0ADE9}"/>
              </a:ext>
            </a:extLst>
          </p:cNvPr>
          <p:cNvGrpSpPr/>
          <p:nvPr/>
        </p:nvGrpSpPr>
        <p:grpSpPr>
          <a:xfrm>
            <a:off x="4843319" y="3878262"/>
            <a:ext cx="408326" cy="424205"/>
            <a:chOff x="4843319" y="1806333"/>
            <a:chExt cx="408326" cy="42420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D611CAA-1D7F-4447-8DE4-C830F09A3BB4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CEDCAF-2CAE-46C3-90A2-D6B4FA899682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5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6BC21ED-590C-4CD7-883D-9D13052D6354}"/>
              </a:ext>
            </a:extLst>
          </p:cNvPr>
          <p:cNvSpPr txBox="1"/>
          <p:nvPr/>
        </p:nvSpPr>
        <p:spPr>
          <a:xfrm>
            <a:off x="5391432" y="3933135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kakaoMap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, </a:t>
            </a:r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kakaoPay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, Google Charts :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	  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결제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API ,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매출 차트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latin typeface="Gowun Batang" pitchFamily="2" charset="-127"/>
                <a:ea typeface="Gowun Batang" pitchFamily="2" charset="-127"/>
              </a:rPr>
              <a:t>DB </a:t>
            </a:r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설계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936CA-6418-4801-B7F1-D42B37E8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2" y="715459"/>
            <a:ext cx="4319970" cy="43517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8C6E2F-8C74-41C4-B6CD-7635409AB77A}"/>
              </a:ext>
            </a:extLst>
          </p:cNvPr>
          <p:cNvSpPr/>
          <p:nvPr/>
        </p:nvSpPr>
        <p:spPr>
          <a:xfrm>
            <a:off x="5066650" y="1420252"/>
            <a:ext cx="4020589" cy="3090097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D5578-CDA5-486F-9B41-4507A0A17976}"/>
              </a:ext>
            </a:extLst>
          </p:cNvPr>
          <p:cNvSpPr txBox="1"/>
          <p:nvPr/>
        </p:nvSpPr>
        <p:spPr>
          <a:xfrm>
            <a:off x="5219343" y="1560668"/>
            <a:ext cx="3802298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UserInfo</a:t>
            </a:r>
            <a:endParaRPr lang="en-US" altLang="ko-KR" sz="1100" b="1" i="0" u="none" strike="noStrike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Menu 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Stock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latin typeface="Gowun Batang" pitchFamily="2" charset="-127"/>
                <a:ea typeface="Gowun Batang" pitchFamily="2" charset="-127"/>
              </a:rPr>
              <a:t>userOrder</a:t>
            </a:r>
            <a:endParaRPr lang="en-US" altLang="ko-KR" sz="1100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endParaRPr lang="en-US" altLang="ko-KR" sz="1100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Cart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latin typeface="Gowun Batang" pitchFamily="2" charset="-127"/>
                <a:ea typeface="Gowun Batang" pitchFamily="2" charset="-127"/>
              </a:rPr>
              <a:t>userAct</a:t>
            </a:r>
            <a:endParaRPr lang="en-US" altLang="ko-KR" sz="1100" b="1" dirty="0"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Pick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Le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vel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Notice</a:t>
            </a: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sz="1050" b="0" dirty="0">
                <a:effectLst/>
                <a:latin typeface="Gowun Batang" pitchFamily="2" charset="-127"/>
                <a:ea typeface="Gowun Batang" pitchFamily="2" charset="-127"/>
              </a:rPr>
            </a:br>
            <a:endParaRPr lang="ko-KR" altLang="en-US" sz="105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880F8-BDE0-41DE-AD9D-466772369390}"/>
              </a:ext>
            </a:extLst>
          </p:cNvPr>
          <p:cNvSpPr txBox="1"/>
          <p:nvPr/>
        </p:nvSpPr>
        <p:spPr>
          <a:xfrm>
            <a:off x="5428001" y="992539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 Table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oogle Shape;15222;p143">
            <a:extLst>
              <a:ext uri="{FF2B5EF4-FFF2-40B4-BE49-F238E27FC236}">
                <a16:creationId xmlns:a16="http://schemas.microsoft.com/office/drawing/2014/main" id="{12B2315E-1FCE-4630-8D00-0277600FEC14}"/>
              </a:ext>
            </a:extLst>
          </p:cNvPr>
          <p:cNvGrpSpPr/>
          <p:nvPr/>
        </p:nvGrpSpPr>
        <p:grpSpPr>
          <a:xfrm>
            <a:off x="5070936" y="942907"/>
            <a:ext cx="382819" cy="310788"/>
            <a:chOff x="6083810" y="1547297"/>
            <a:chExt cx="382819" cy="310788"/>
          </a:xfrm>
        </p:grpSpPr>
        <p:sp>
          <p:nvSpPr>
            <p:cNvPr id="19" name="Google Shape;15223;p143">
              <a:extLst>
                <a:ext uri="{FF2B5EF4-FFF2-40B4-BE49-F238E27FC236}">
                  <a16:creationId xmlns:a16="http://schemas.microsoft.com/office/drawing/2014/main" id="{2ED730D2-BCCD-45BE-B526-4EA122FF55FE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224;p143">
              <a:extLst>
                <a:ext uri="{FF2B5EF4-FFF2-40B4-BE49-F238E27FC236}">
                  <a16:creationId xmlns:a16="http://schemas.microsoft.com/office/drawing/2014/main" id="{C9507CBC-01A9-40FC-98F2-49A072CBE4FB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225;p143">
              <a:extLst>
                <a:ext uri="{FF2B5EF4-FFF2-40B4-BE49-F238E27FC236}">
                  <a16:creationId xmlns:a16="http://schemas.microsoft.com/office/drawing/2014/main" id="{93127F63-5D5B-4EAB-8F56-67F6BFF9F260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26;p143">
              <a:extLst>
                <a:ext uri="{FF2B5EF4-FFF2-40B4-BE49-F238E27FC236}">
                  <a16:creationId xmlns:a16="http://schemas.microsoft.com/office/drawing/2014/main" id="{61FFB0DB-9986-4087-A9CB-F0D7EEAFAE72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227;p143">
              <a:extLst>
                <a:ext uri="{FF2B5EF4-FFF2-40B4-BE49-F238E27FC236}">
                  <a16:creationId xmlns:a16="http://schemas.microsoft.com/office/drawing/2014/main" id="{BB57F644-1D82-450D-AA7A-706FBBAD217B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28;p143">
              <a:extLst>
                <a:ext uri="{FF2B5EF4-FFF2-40B4-BE49-F238E27FC236}">
                  <a16:creationId xmlns:a16="http://schemas.microsoft.com/office/drawing/2014/main" id="{3AC1BC7A-4DF4-4D2A-8224-1640D38FA5D3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229;p143">
              <a:extLst>
                <a:ext uri="{FF2B5EF4-FFF2-40B4-BE49-F238E27FC236}">
                  <a16:creationId xmlns:a16="http://schemas.microsoft.com/office/drawing/2014/main" id="{91D3B249-52DB-4C67-98FA-AFB061084F3F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30;p143">
              <a:extLst>
                <a:ext uri="{FF2B5EF4-FFF2-40B4-BE49-F238E27FC236}">
                  <a16:creationId xmlns:a16="http://schemas.microsoft.com/office/drawing/2014/main" id="{CA0849A1-1FF6-4D06-AF29-409FDC50F0BF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31;p143">
              <a:extLst>
                <a:ext uri="{FF2B5EF4-FFF2-40B4-BE49-F238E27FC236}">
                  <a16:creationId xmlns:a16="http://schemas.microsoft.com/office/drawing/2014/main" id="{F500E042-30D9-489C-B335-ACA8D90DA9A9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32;p143">
              <a:extLst>
                <a:ext uri="{FF2B5EF4-FFF2-40B4-BE49-F238E27FC236}">
                  <a16:creationId xmlns:a16="http://schemas.microsoft.com/office/drawing/2014/main" id="{21DCAE79-5CE1-4A6A-B759-D9058249BDA2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233;p143">
              <a:extLst>
                <a:ext uri="{FF2B5EF4-FFF2-40B4-BE49-F238E27FC236}">
                  <a16:creationId xmlns:a16="http://schemas.microsoft.com/office/drawing/2014/main" id="{C0A9AD97-12B6-4609-87CF-41832423296F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34;p143">
              <a:extLst>
                <a:ext uri="{FF2B5EF4-FFF2-40B4-BE49-F238E27FC236}">
                  <a16:creationId xmlns:a16="http://schemas.microsoft.com/office/drawing/2014/main" id="{00F36070-7D56-435A-9F75-0206B4650C29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235;p143">
              <a:extLst>
                <a:ext uri="{FF2B5EF4-FFF2-40B4-BE49-F238E27FC236}">
                  <a16:creationId xmlns:a16="http://schemas.microsoft.com/office/drawing/2014/main" id="{ADAB4059-7252-42C5-AADC-4AE6031B3C32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236;p143">
              <a:extLst>
                <a:ext uri="{FF2B5EF4-FFF2-40B4-BE49-F238E27FC236}">
                  <a16:creationId xmlns:a16="http://schemas.microsoft.com/office/drawing/2014/main" id="{F7D4A01C-5FAD-44EB-966A-934FFDC5343A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37;p143">
              <a:extLst>
                <a:ext uri="{FF2B5EF4-FFF2-40B4-BE49-F238E27FC236}">
                  <a16:creationId xmlns:a16="http://schemas.microsoft.com/office/drawing/2014/main" id="{7E94205A-0436-45D7-89C5-880BDA2B2AA7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38;p143">
              <a:extLst>
                <a:ext uri="{FF2B5EF4-FFF2-40B4-BE49-F238E27FC236}">
                  <a16:creationId xmlns:a16="http://schemas.microsoft.com/office/drawing/2014/main" id="{7E55E39D-853C-47BE-8FF9-4B1BDCEFE6AA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39;p143">
              <a:extLst>
                <a:ext uri="{FF2B5EF4-FFF2-40B4-BE49-F238E27FC236}">
                  <a16:creationId xmlns:a16="http://schemas.microsoft.com/office/drawing/2014/main" id="{D0CE0FAC-94D2-4306-AE1E-E3841794426D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40;p143">
              <a:extLst>
                <a:ext uri="{FF2B5EF4-FFF2-40B4-BE49-F238E27FC236}">
                  <a16:creationId xmlns:a16="http://schemas.microsoft.com/office/drawing/2014/main" id="{9100C0B9-2E0E-4203-9129-E66D9A683C9E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18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1A6CE9B4-1BEC-4C65-857C-036FD3C4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28" y="265301"/>
            <a:ext cx="7216140" cy="45365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62EEAA6-5CC9-4A4D-B13E-9197E58F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91" y="0"/>
            <a:ext cx="3808413" cy="5143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EB48B67-7EC0-41C1-A87D-69A41E83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39" y="0"/>
            <a:ext cx="3135630" cy="5143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4B83744-05BC-4819-9451-A7BD0285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8" y="852935"/>
            <a:ext cx="4448322" cy="2172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F2279-0EA7-4C87-83AB-C24B6637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2" y="874210"/>
            <a:ext cx="3841464" cy="3081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70C730-D7D7-4723-82BB-A7B75F875E2C}"/>
              </a:ext>
            </a:extLst>
          </p:cNvPr>
          <p:cNvSpPr txBox="1"/>
          <p:nvPr/>
        </p:nvSpPr>
        <p:spPr>
          <a:xfrm>
            <a:off x="2687857" y="3114890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로그인 및 회원가입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아이디 찾기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비밀번호 찾기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E3006C-BB92-4F16-AC20-9E3F7BA0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" y="3635170"/>
            <a:ext cx="2479993" cy="13075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B0FFB-DFC6-4340-BD4D-290F1C5D5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839" y="3635170"/>
            <a:ext cx="2308567" cy="1326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62;p62">
            <a:extLst>
              <a:ext uri="{FF2B5EF4-FFF2-40B4-BE49-F238E27FC236}">
                <a16:creationId xmlns:a16="http://schemas.microsoft.com/office/drawing/2014/main" id="{8CD57D99-1CFA-4845-B29A-B07E38784D70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70C730-D7D7-4723-82BB-A7B75F875E2C}"/>
              </a:ext>
            </a:extLst>
          </p:cNvPr>
          <p:cNvSpPr txBox="1"/>
          <p:nvPr/>
        </p:nvSpPr>
        <p:spPr>
          <a:xfrm>
            <a:off x="7613149" y="1514515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비회원 상태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6679C-F4F2-41FD-BAB2-8996FA11106C}"/>
              </a:ext>
            </a:extLst>
          </p:cNvPr>
          <p:cNvSpPr txBox="1"/>
          <p:nvPr/>
        </p:nvSpPr>
        <p:spPr>
          <a:xfrm>
            <a:off x="7658870" y="2974648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회원 상태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B3729-670C-4111-AA97-BB5E74995387}"/>
              </a:ext>
            </a:extLst>
          </p:cNvPr>
          <p:cNvSpPr txBox="1"/>
          <p:nvPr/>
        </p:nvSpPr>
        <p:spPr>
          <a:xfrm>
            <a:off x="7613150" y="4284752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관리자 상태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93C93-17C9-4DE1-882F-487B4FBE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800514"/>
            <a:ext cx="8961120" cy="641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9B7919-4CE3-43B4-AA6A-E3FCEF2C9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0" b="3240"/>
          <a:stretch/>
        </p:blipFill>
        <p:spPr>
          <a:xfrm>
            <a:off x="137160" y="2248710"/>
            <a:ext cx="8961120" cy="6419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EDFFCE-14F5-4AAC-A8C6-7DC3378E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" y="3536695"/>
            <a:ext cx="9052560" cy="587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662;p62">
            <a:extLst>
              <a:ext uri="{FF2B5EF4-FFF2-40B4-BE49-F238E27FC236}">
                <a16:creationId xmlns:a16="http://schemas.microsoft.com/office/drawing/2014/main" id="{C930B3E0-FB07-4350-BCBC-8A300234E344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39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2974CD-E074-474F-9BB6-E77319F77998}"/>
              </a:ext>
            </a:extLst>
          </p:cNvPr>
          <p:cNvSpPr/>
          <p:nvPr/>
        </p:nvSpPr>
        <p:spPr>
          <a:xfrm>
            <a:off x="4899660" y="2206434"/>
            <a:ext cx="4020589" cy="2318568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E168E81-61D2-4AE2-9542-F038001D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1" y="748813"/>
            <a:ext cx="4577234" cy="4179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7CB585-A656-44A0-8321-8FFF795DA1CF}"/>
              </a:ext>
            </a:extLst>
          </p:cNvPr>
          <p:cNvSpPr txBox="1"/>
          <p:nvPr/>
        </p:nvSpPr>
        <p:spPr>
          <a:xfrm>
            <a:off x="5175796" y="2481867"/>
            <a:ext cx="38022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판매량 상위 </a:t>
            </a: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개의 메뉴를 노출</a:t>
            </a:r>
            <a:endParaRPr lang="en-US" altLang="ko-KR" sz="1100" b="1" i="0" u="none" strike="noStrike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SELECT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m.menuName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m.menuPrice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m.menuintro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,SUM(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o.ordercnt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AS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total_orders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menuimg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FROM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menu m JOIN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o ON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=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o.menuId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GROUP BY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ORDER BY 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SUM(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o.ordercnt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) DESC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LIMIT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4",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sz="1050" b="0" dirty="0">
                <a:effectLst/>
                <a:latin typeface="Gowun Batang" pitchFamily="2" charset="-127"/>
                <a:ea typeface="Gowun Batang" pitchFamily="2" charset="-127"/>
              </a:rPr>
            </a:br>
            <a:endParaRPr lang="ko-KR" altLang="en-US" sz="105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980CA3-30B5-4756-BF9C-B48FCFC9FFA9}"/>
              </a:ext>
            </a:extLst>
          </p:cNvPr>
          <p:cNvSpPr/>
          <p:nvPr/>
        </p:nvSpPr>
        <p:spPr>
          <a:xfrm>
            <a:off x="840938" y="1073727"/>
            <a:ext cx="3370843" cy="1752600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oogle Shape;1792;p88">
            <a:extLst>
              <a:ext uri="{FF2B5EF4-FFF2-40B4-BE49-F238E27FC236}">
                <a16:creationId xmlns:a16="http://schemas.microsoft.com/office/drawing/2014/main" id="{C8C17A7B-8DEF-4F35-8F04-415EA8521286}"/>
              </a:ext>
            </a:extLst>
          </p:cNvPr>
          <p:cNvGrpSpPr/>
          <p:nvPr/>
        </p:nvGrpSpPr>
        <p:grpSpPr>
          <a:xfrm>
            <a:off x="5003840" y="1664072"/>
            <a:ext cx="306678" cy="322810"/>
            <a:chOff x="5437325" y="2013125"/>
            <a:chExt cx="405075" cy="405100"/>
          </a:xfrm>
        </p:grpSpPr>
        <p:sp>
          <p:nvSpPr>
            <p:cNvPr id="20" name="Google Shape;1793;p88">
              <a:extLst>
                <a:ext uri="{FF2B5EF4-FFF2-40B4-BE49-F238E27FC236}">
                  <a16:creationId xmlns:a16="http://schemas.microsoft.com/office/drawing/2014/main" id="{D7147942-D331-460F-8BE3-50DFFFF1669D}"/>
                </a:ext>
              </a:extLst>
            </p:cNvPr>
            <p:cNvSpPr/>
            <p:nvPr/>
          </p:nvSpPr>
          <p:spPr>
            <a:xfrm>
              <a:off x="5728275" y="2038975"/>
              <a:ext cx="77550" cy="77550"/>
            </a:xfrm>
            <a:custGeom>
              <a:avLst/>
              <a:gdLst/>
              <a:ahLst/>
              <a:cxnLst/>
              <a:rect l="l" t="t" r="r" b="b"/>
              <a:pathLst>
                <a:path w="3102" h="3102" extrusionOk="0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1" name="Google Shape;1794;p88">
              <a:extLst>
                <a:ext uri="{FF2B5EF4-FFF2-40B4-BE49-F238E27FC236}">
                  <a16:creationId xmlns:a16="http://schemas.microsoft.com/office/drawing/2014/main" id="{335E2BD1-5701-4398-9DF8-D66D1BCBB4FB}"/>
                </a:ext>
              </a:extLst>
            </p:cNvPr>
            <p:cNvSpPr/>
            <p:nvPr/>
          </p:nvSpPr>
          <p:spPr>
            <a:xfrm>
              <a:off x="5518525" y="2215825"/>
              <a:ext cx="145000" cy="86300"/>
            </a:xfrm>
            <a:custGeom>
              <a:avLst/>
              <a:gdLst/>
              <a:ahLst/>
              <a:cxnLst/>
              <a:rect l="l" t="t" r="r" b="b"/>
              <a:pathLst>
                <a:path w="5800" h="3452" extrusionOk="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2" name="Google Shape;1795;p88">
              <a:extLst>
                <a:ext uri="{FF2B5EF4-FFF2-40B4-BE49-F238E27FC236}">
                  <a16:creationId xmlns:a16="http://schemas.microsoft.com/office/drawing/2014/main" id="{499C59C4-1D8B-4A9D-AB8A-C0B7A47DE3E4}"/>
                </a:ext>
              </a:extLst>
            </p:cNvPr>
            <p:cNvSpPr/>
            <p:nvPr/>
          </p:nvSpPr>
          <p:spPr>
            <a:xfrm>
              <a:off x="5519200" y="2405450"/>
              <a:ext cx="47325" cy="12775"/>
            </a:xfrm>
            <a:custGeom>
              <a:avLst/>
              <a:gdLst/>
              <a:ahLst/>
              <a:cxnLst/>
              <a:rect l="l" t="t" r="r" b="b"/>
              <a:pathLst>
                <a:path w="1893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3" name="Google Shape;1796;p88">
              <a:extLst>
                <a:ext uri="{FF2B5EF4-FFF2-40B4-BE49-F238E27FC236}">
                  <a16:creationId xmlns:a16="http://schemas.microsoft.com/office/drawing/2014/main" id="{6132E8D7-EC19-4A90-B007-88D82C6C59A4}"/>
                </a:ext>
              </a:extLst>
            </p:cNvPr>
            <p:cNvSpPr/>
            <p:nvPr/>
          </p:nvSpPr>
          <p:spPr>
            <a:xfrm>
              <a:off x="5781975" y="2405450"/>
              <a:ext cx="47350" cy="12775"/>
            </a:xfrm>
            <a:custGeom>
              <a:avLst/>
              <a:gdLst/>
              <a:ahLst/>
              <a:cxnLst/>
              <a:rect l="l" t="t" r="r" b="b"/>
              <a:pathLst>
                <a:path w="1894" h="511" extrusionOk="0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4" name="Google Shape;1797;p88">
              <a:extLst>
                <a:ext uri="{FF2B5EF4-FFF2-40B4-BE49-F238E27FC236}">
                  <a16:creationId xmlns:a16="http://schemas.microsoft.com/office/drawing/2014/main" id="{A05024CD-19CF-4731-8250-B827AC500FB6}"/>
                </a:ext>
              </a:extLst>
            </p:cNvPr>
            <p:cNvSpPr/>
            <p:nvPr/>
          </p:nvSpPr>
          <p:spPr>
            <a:xfrm>
              <a:off x="5437325" y="2013125"/>
              <a:ext cx="405075" cy="379250"/>
            </a:xfrm>
            <a:custGeom>
              <a:avLst/>
              <a:gdLst/>
              <a:ahLst/>
              <a:cxnLst/>
              <a:rect l="l" t="t" r="r" b="b"/>
              <a:pathLst>
                <a:path w="16203" h="15170" extrusionOk="0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5" name="Google Shape;1798;p88">
              <a:extLst>
                <a:ext uri="{FF2B5EF4-FFF2-40B4-BE49-F238E27FC236}">
                  <a16:creationId xmlns:a16="http://schemas.microsoft.com/office/drawing/2014/main" id="{514B33AA-5006-4851-B456-9D3B35585CF0}"/>
                </a:ext>
              </a:extLst>
            </p:cNvPr>
            <p:cNvSpPr/>
            <p:nvPr/>
          </p:nvSpPr>
          <p:spPr>
            <a:xfrm>
              <a:off x="5734650" y="2314850"/>
              <a:ext cx="12775" cy="13100"/>
            </a:xfrm>
            <a:custGeom>
              <a:avLst/>
              <a:gdLst/>
              <a:ahLst/>
              <a:cxnLst/>
              <a:rect l="l" t="t" r="r" b="b"/>
              <a:pathLst>
                <a:path w="511" h="524" extrusionOk="0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6" name="Google Shape;1799;p88">
              <a:extLst>
                <a:ext uri="{FF2B5EF4-FFF2-40B4-BE49-F238E27FC236}">
                  <a16:creationId xmlns:a16="http://schemas.microsoft.com/office/drawing/2014/main" id="{8F03FDD2-3689-461D-B5EA-3A78BAAAE054}"/>
                </a:ext>
              </a:extLst>
            </p:cNvPr>
            <p:cNvSpPr/>
            <p:nvPr/>
          </p:nvSpPr>
          <p:spPr>
            <a:xfrm>
              <a:off x="5734650" y="227622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7" name="Google Shape;1800;p88">
              <a:extLst>
                <a:ext uri="{FF2B5EF4-FFF2-40B4-BE49-F238E27FC236}">
                  <a16:creationId xmlns:a16="http://schemas.microsoft.com/office/drawing/2014/main" id="{EE3D2A42-34DD-4807-A96C-7628BE743686}"/>
                </a:ext>
              </a:extLst>
            </p:cNvPr>
            <p:cNvSpPr/>
            <p:nvPr/>
          </p:nvSpPr>
          <p:spPr>
            <a:xfrm>
              <a:off x="5734650" y="2237300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</p:grpSp>
      <p:pic>
        <p:nvPicPr>
          <p:cNvPr id="10251" name="Picture 11">
            <a:extLst>
              <a:ext uri="{FF2B5EF4-FFF2-40B4-BE49-F238E27FC236}">
                <a16:creationId xmlns:a16="http://schemas.microsoft.com/office/drawing/2014/main" id="{F7C54674-CB9F-4B8F-BC03-E37E4126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90" y="689503"/>
            <a:ext cx="3384063" cy="43269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247180-8D08-420F-90EF-1AD315BA5C1D}"/>
              </a:ext>
            </a:extLst>
          </p:cNvPr>
          <p:cNvSpPr txBox="1"/>
          <p:nvPr/>
        </p:nvSpPr>
        <p:spPr>
          <a:xfrm>
            <a:off x="5371241" y="1770273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메뉴 조회 기능 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( BEST </a:t>
            </a: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메뉴 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/ </a:t>
            </a: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전체 메뉴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Google Shape;479;p46">
            <a:extLst>
              <a:ext uri="{FF2B5EF4-FFF2-40B4-BE49-F238E27FC236}">
                <a16:creationId xmlns:a16="http://schemas.microsoft.com/office/drawing/2014/main" id="{E945E3AB-1D31-419B-B585-213EF34FA392}"/>
              </a:ext>
            </a:extLst>
          </p:cNvPr>
          <p:cNvSpPr/>
          <p:nvPr/>
        </p:nvSpPr>
        <p:spPr>
          <a:xfrm>
            <a:off x="6424045" y="990014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36" name="Google Shape;480;p46">
            <a:extLst>
              <a:ext uri="{FF2B5EF4-FFF2-40B4-BE49-F238E27FC236}">
                <a16:creationId xmlns:a16="http://schemas.microsoft.com/office/drawing/2014/main" id="{5F845CBF-EC77-4B43-8FF3-2BA9123ED80D}"/>
              </a:ext>
            </a:extLst>
          </p:cNvPr>
          <p:cNvSpPr/>
          <p:nvPr/>
        </p:nvSpPr>
        <p:spPr>
          <a:xfrm>
            <a:off x="6750495" y="990014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81;p46">
            <a:extLst>
              <a:ext uri="{FF2B5EF4-FFF2-40B4-BE49-F238E27FC236}">
                <a16:creationId xmlns:a16="http://schemas.microsoft.com/office/drawing/2014/main" id="{E5189225-1345-41E4-BDD5-7F0053EB2CA4}"/>
              </a:ext>
            </a:extLst>
          </p:cNvPr>
          <p:cNvSpPr/>
          <p:nvPr/>
        </p:nvSpPr>
        <p:spPr>
          <a:xfrm>
            <a:off x="7076945" y="990014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62;p62">
            <a:extLst>
              <a:ext uri="{FF2B5EF4-FFF2-40B4-BE49-F238E27FC236}">
                <a16:creationId xmlns:a16="http://schemas.microsoft.com/office/drawing/2014/main" id="{9B2D6C51-A90C-47AA-B829-6DF587054A68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583</Words>
  <Application>Microsoft Office PowerPoint</Application>
  <PresentationFormat>화면 슬라이드 쇼(16:9)</PresentationFormat>
  <Paragraphs>169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Gowun Batang</vt:lpstr>
      <vt:lpstr>Arial Narrow</vt:lpstr>
      <vt:lpstr>Popic Café Company Profile XL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</dc:creator>
  <cp:lastModifiedBy>BIT</cp:lastModifiedBy>
  <cp:revision>28</cp:revision>
  <dcterms:modified xsi:type="dcterms:W3CDTF">2024-04-25T09:34:22Z</dcterms:modified>
</cp:coreProperties>
</file>